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70"/>
  </p:notesMasterIdLst>
  <p:sldIdLst>
    <p:sldId id="597" r:id="rId2"/>
    <p:sldId id="610" r:id="rId3"/>
    <p:sldId id="672" r:id="rId4"/>
    <p:sldId id="674" r:id="rId5"/>
    <p:sldId id="700" r:id="rId6"/>
    <p:sldId id="677" r:id="rId7"/>
    <p:sldId id="671" r:id="rId8"/>
    <p:sldId id="679" r:id="rId9"/>
    <p:sldId id="652" r:id="rId10"/>
    <p:sldId id="678" r:id="rId11"/>
    <p:sldId id="654" r:id="rId12"/>
    <p:sldId id="655" r:id="rId13"/>
    <p:sldId id="664" r:id="rId14"/>
    <p:sldId id="665" r:id="rId15"/>
    <p:sldId id="656" r:id="rId16"/>
    <p:sldId id="658" r:id="rId17"/>
    <p:sldId id="680" r:id="rId18"/>
    <p:sldId id="666" r:id="rId19"/>
    <p:sldId id="657" r:id="rId20"/>
    <p:sldId id="612" r:id="rId21"/>
    <p:sldId id="653" r:id="rId22"/>
    <p:sldId id="613" r:id="rId23"/>
    <p:sldId id="614" r:id="rId24"/>
    <p:sldId id="615" r:id="rId25"/>
    <p:sldId id="616" r:id="rId26"/>
    <p:sldId id="701" r:id="rId27"/>
    <p:sldId id="618" r:id="rId28"/>
    <p:sldId id="659" r:id="rId29"/>
    <p:sldId id="681" r:id="rId30"/>
    <p:sldId id="650" r:id="rId31"/>
    <p:sldId id="702" r:id="rId32"/>
    <p:sldId id="662" r:id="rId33"/>
    <p:sldId id="685" r:id="rId34"/>
    <p:sldId id="683" r:id="rId35"/>
    <p:sldId id="684" r:id="rId36"/>
    <p:sldId id="663" r:id="rId37"/>
    <p:sldId id="688" r:id="rId38"/>
    <p:sldId id="689" r:id="rId39"/>
    <p:sldId id="638" r:id="rId40"/>
    <p:sldId id="667" r:id="rId41"/>
    <p:sldId id="637" r:id="rId42"/>
    <p:sldId id="690" r:id="rId43"/>
    <p:sldId id="668" r:id="rId44"/>
    <p:sldId id="648" r:id="rId45"/>
    <p:sldId id="629" r:id="rId46"/>
    <p:sldId id="631" r:id="rId47"/>
    <p:sldId id="703" r:id="rId48"/>
    <p:sldId id="692" r:id="rId49"/>
    <p:sldId id="693" r:id="rId50"/>
    <p:sldId id="704" r:id="rId51"/>
    <p:sldId id="694" r:id="rId52"/>
    <p:sldId id="696" r:id="rId53"/>
    <p:sldId id="697" r:id="rId54"/>
    <p:sldId id="642" r:id="rId55"/>
    <p:sldId id="632" r:id="rId56"/>
    <p:sldId id="698" r:id="rId57"/>
    <p:sldId id="699" r:id="rId58"/>
    <p:sldId id="643" r:id="rId59"/>
    <p:sldId id="705" r:id="rId60"/>
    <p:sldId id="706" r:id="rId61"/>
    <p:sldId id="708" r:id="rId62"/>
    <p:sldId id="709" r:id="rId63"/>
    <p:sldId id="710" r:id="rId64"/>
    <p:sldId id="711" r:id="rId65"/>
    <p:sldId id="712" r:id="rId66"/>
    <p:sldId id="713" r:id="rId67"/>
    <p:sldId id="707" r:id="rId68"/>
    <p:sldId id="644" r:id="rId6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269C66C8-1C40-4666-8999-6C4ACD6B733D}">
          <p14:sldIdLst/>
        </p14:section>
        <p14:section name="Summary" id="{4456C76D-F905-488F-A9F1-92791C4172BC}">
          <p14:sldIdLst>
            <p14:sldId id="597"/>
            <p14:sldId id="610"/>
            <p14:sldId id="672"/>
            <p14:sldId id="674"/>
            <p14:sldId id="700"/>
            <p14:sldId id="677"/>
            <p14:sldId id="671"/>
            <p14:sldId id="679"/>
            <p14:sldId id="652"/>
            <p14:sldId id="678"/>
            <p14:sldId id="654"/>
            <p14:sldId id="655"/>
            <p14:sldId id="664"/>
            <p14:sldId id="665"/>
            <p14:sldId id="656"/>
            <p14:sldId id="658"/>
            <p14:sldId id="680"/>
            <p14:sldId id="666"/>
            <p14:sldId id="657"/>
            <p14:sldId id="612"/>
            <p14:sldId id="653"/>
            <p14:sldId id="613"/>
            <p14:sldId id="614"/>
            <p14:sldId id="615"/>
            <p14:sldId id="616"/>
            <p14:sldId id="701"/>
            <p14:sldId id="618"/>
            <p14:sldId id="659"/>
            <p14:sldId id="681"/>
            <p14:sldId id="650"/>
            <p14:sldId id="702"/>
            <p14:sldId id="662"/>
            <p14:sldId id="685"/>
            <p14:sldId id="683"/>
            <p14:sldId id="684"/>
            <p14:sldId id="663"/>
            <p14:sldId id="688"/>
            <p14:sldId id="689"/>
            <p14:sldId id="638"/>
            <p14:sldId id="667"/>
            <p14:sldId id="637"/>
            <p14:sldId id="690"/>
            <p14:sldId id="668"/>
            <p14:sldId id="648"/>
            <p14:sldId id="629"/>
            <p14:sldId id="631"/>
            <p14:sldId id="703"/>
            <p14:sldId id="692"/>
            <p14:sldId id="693"/>
            <p14:sldId id="704"/>
            <p14:sldId id="694"/>
            <p14:sldId id="696"/>
            <p14:sldId id="697"/>
            <p14:sldId id="642"/>
            <p14:sldId id="632"/>
            <p14:sldId id="698"/>
            <p14:sldId id="699"/>
            <p14:sldId id="643"/>
            <p14:sldId id="705"/>
            <p14:sldId id="706"/>
            <p14:sldId id="708"/>
            <p14:sldId id="709"/>
            <p14:sldId id="710"/>
            <p14:sldId id="711"/>
            <p14:sldId id="712"/>
            <p14:sldId id="713"/>
            <p14:sldId id="707"/>
            <p14:sldId id="6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柏成" initials="柏成" lastIdx="5" clrIdx="0">
    <p:extLst>
      <p:ext uri="{19B8F6BF-5375-455C-9EA6-DF929625EA0E}">
        <p15:presenceInfo xmlns:p15="http://schemas.microsoft.com/office/powerpoint/2012/main" userId="d3d96c8541c394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3834"/>
    <a:srgbClr val="4472C4"/>
    <a:srgbClr val="00AE4C"/>
    <a:srgbClr val="ED5955"/>
    <a:srgbClr val="F17A77"/>
    <a:srgbClr val="9F5FCF"/>
    <a:srgbClr val="FF9966"/>
    <a:srgbClr val="4D4D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89" autoAdjust="0"/>
    <p:restoredTop sz="73804" autoAdjust="0"/>
  </p:normalViewPr>
  <p:slideViewPr>
    <p:cSldViewPr snapToGrid="0">
      <p:cViewPr varScale="1">
        <p:scale>
          <a:sx n="79" d="100"/>
          <a:sy n="79" d="100"/>
        </p:scale>
        <p:origin x="1853" y="62"/>
      </p:cViewPr>
      <p:guideLst/>
    </p:cSldViewPr>
  </p:slideViewPr>
  <p:outlineViewPr>
    <p:cViewPr>
      <p:scale>
        <a:sx n="33" d="100"/>
        <a:sy n="33" d="100"/>
      </p:scale>
      <p:origin x="0" y="-626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95103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大家好，我是</a:t>
            </a:r>
            <a:r>
              <a:rPr lang="en-US" altLang="zh-TW" dirty="0" err="1"/>
              <a:t>subintern</a:t>
            </a:r>
            <a:r>
              <a:rPr lang="zh-TW" altLang="en-US" dirty="0"/>
              <a:t>高家祥。</a:t>
            </a: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上周在和何照明醫師討論後，我們決定在晨會上跟大家分享我這篇人工智慧主題的論文，也期待讓大家更了解不同取向的研究方式。</a:t>
            </a:r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這篇論文在去年九月被醫學影像會議</a:t>
            </a:r>
            <a:r>
              <a:rPr lang="en-US" altLang="zh-TW" dirty="0"/>
              <a:t>MICCAI</a:t>
            </a:r>
            <a:r>
              <a:rPr lang="zh-TW" altLang="en-US" dirty="0"/>
              <a:t>接受，目前也正準備投稿到期刊，這也是我到交通大學交換一年的第一篇論文。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2685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所謂的</a:t>
            </a:r>
            <a:r>
              <a:rPr lang="en-US" altLang="zh-TW" dirty="0"/>
              <a:t>image translation</a:t>
            </a:r>
            <a:r>
              <a:rPr lang="zh-TW" altLang="en-US" dirty="0"/>
              <a:t>是指我們將影像轉變成不同風格的影像。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例如，對於同一隻左排的貓，我們在給予不同的風格元素後，可以</a:t>
            </a:r>
          </a:p>
        </p:txBody>
      </p:sp>
    </p:spTree>
    <p:extLst>
      <p:ext uri="{BB962C8B-B14F-4D97-AF65-F5344CB8AC3E}">
        <p14:creationId xmlns:p14="http://schemas.microsoft.com/office/powerpoint/2010/main" val="2101116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或是把春天的景色，加入冬天的風格，變成冬天的景色</a:t>
            </a:r>
          </a:p>
        </p:txBody>
      </p:sp>
    </p:spTree>
    <p:extLst>
      <p:ext uri="{BB962C8B-B14F-4D97-AF65-F5344CB8AC3E}">
        <p14:creationId xmlns:p14="http://schemas.microsoft.com/office/powerpoint/2010/main" val="122656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或是我們可以把何照明老師的大頭照，</a:t>
            </a:r>
          </a:p>
        </p:txBody>
      </p:sp>
    </p:spTree>
    <p:extLst>
      <p:ext uri="{BB962C8B-B14F-4D97-AF65-F5344CB8AC3E}">
        <p14:creationId xmlns:p14="http://schemas.microsoft.com/office/powerpoint/2010/main" val="1736375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這個，就是</a:t>
            </a:r>
            <a:r>
              <a:rPr lang="en-US" altLang="zh-TW" dirty="0"/>
              <a:t>image translation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368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因此，拉回正題，過去的研究把醫學影像轉換的過程，變成一種</a:t>
            </a:r>
            <a:r>
              <a:rPr lang="en-US" altLang="zh-TW" dirty="0"/>
              <a:t>Image translation</a:t>
            </a:r>
            <a:r>
              <a:rPr lang="zh-TW" altLang="en-US" dirty="0"/>
              <a:t>的問題</a:t>
            </a:r>
          </a:p>
        </p:txBody>
      </p:sp>
    </p:spTree>
    <p:extLst>
      <p:ext uri="{BB962C8B-B14F-4D97-AF65-F5344CB8AC3E}">
        <p14:creationId xmlns:p14="http://schemas.microsoft.com/office/powerpoint/2010/main" val="2994604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在這些研究裡面，他們獲得的結果和</a:t>
            </a:r>
            <a:r>
              <a:rPr lang="en-US" altLang="zh-TW" dirty="0"/>
              <a:t>real PET</a:t>
            </a:r>
            <a:r>
              <a:rPr lang="zh-TW" altLang="en-US" dirty="0"/>
              <a:t>十分一致</a:t>
            </a:r>
          </a:p>
        </p:txBody>
      </p:sp>
    </p:spTree>
    <p:extLst>
      <p:ext uri="{BB962C8B-B14F-4D97-AF65-F5344CB8AC3E}">
        <p14:creationId xmlns:p14="http://schemas.microsoft.com/office/powerpoint/2010/main" val="3579264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他們的結果，不管是訂質或是定量來看，都意味著高度的成熟性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23694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然而，在一年前我讀到這些研究時，我發現沒有人去討論為什麼人工智慧可以把</a:t>
            </a:r>
            <a:r>
              <a:rPr lang="en-US" altLang="zh-TW" dirty="0"/>
              <a:t>T1-MRI</a:t>
            </a:r>
            <a:r>
              <a:rPr lang="zh-TW" altLang="en-US" dirty="0"/>
              <a:t>轉換成</a:t>
            </a:r>
            <a:r>
              <a:rPr lang="en-US" altLang="zh-TW" dirty="0"/>
              <a:t>PET</a:t>
            </a:r>
            <a:r>
              <a:rPr lang="zh-TW" altLang="en-US" dirty="0"/>
              <a:t>影像</a:t>
            </a:r>
            <a:endParaRPr lang="en-US" altLang="zh-TW" dirty="0"/>
          </a:p>
          <a:p>
            <a:pPr marL="387350" indent="-228600">
              <a:buAutoNum type="arabicPeriod"/>
            </a:pPr>
            <a:r>
              <a:rPr lang="zh-TW" altLang="en-US" dirty="0"/>
              <a:t>這個技術有沒有限制呢</a:t>
            </a:r>
            <a:r>
              <a:rPr lang="en-US" altLang="zh-TW" dirty="0"/>
              <a:t>?</a:t>
            </a:r>
          </a:p>
          <a:p>
            <a:pPr marL="387350" indent="-228600">
              <a:buAutoNum type="arabicPeriod"/>
            </a:pPr>
            <a:r>
              <a:rPr lang="zh-TW" altLang="en-US" dirty="0"/>
              <a:t>他可以做用到不同器官，可以做用到腫瘤、發炎上嗎</a:t>
            </a:r>
            <a:r>
              <a:rPr lang="en-US" altLang="zh-TW" dirty="0"/>
              <a:t>?</a:t>
            </a:r>
          </a:p>
          <a:p>
            <a:pPr marL="158750" indent="0">
              <a:buNone/>
            </a:pPr>
            <a:r>
              <a:rPr lang="zh-TW" altLang="en-US" dirty="0"/>
              <a:t>而這些問題的本質是，深度學習模型是如何進行影像轉換的。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84670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然而，在一年前我讀到這些研究時，我發現沒有人去討論為什麼人工智慧可以把</a:t>
            </a:r>
            <a:r>
              <a:rPr lang="en-US" altLang="zh-TW" dirty="0"/>
              <a:t>T1-MRI</a:t>
            </a:r>
            <a:r>
              <a:rPr lang="zh-TW" altLang="en-US" dirty="0"/>
              <a:t>轉換成</a:t>
            </a:r>
            <a:r>
              <a:rPr lang="en-US" altLang="zh-TW" dirty="0"/>
              <a:t>PET</a:t>
            </a:r>
            <a:r>
              <a:rPr lang="zh-TW" altLang="en-US" dirty="0"/>
              <a:t>影像</a:t>
            </a:r>
            <a:endParaRPr lang="en-US" altLang="zh-TW" dirty="0"/>
          </a:p>
          <a:p>
            <a:pPr marL="387350" indent="-228600">
              <a:buAutoNum type="arabicPeriod"/>
            </a:pPr>
            <a:r>
              <a:rPr lang="zh-TW" altLang="en-US" dirty="0"/>
              <a:t>這個技術有沒有限制呢</a:t>
            </a:r>
            <a:r>
              <a:rPr lang="en-US" altLang="zh-TW" dirty="0"/>
              <a:t>?</a:t>
            </a:r>
          </a:p>
          <a:p>
            <a:pPr marL="387350" indent="-228600">
              <a:buAutoNum type="arabicPeriod"/>
            </a:pPr>
            <a:r>
              <a:rPr lang="zh-TW" altLang="en-US" dirty="0"/>
              <a:t>他可以做用到不同器官，可以做用到腫瘤、發炎上嗎</a:t>
            </a:r>
            <a:r>
              <a:rPr lang="en-US" altLang="zh-TW" dirty="0"/>
              <a:t>?</a:t>
            </a:r>
          </a:p>
          <a:p>
            <a:pPr marL="158750" indent="0">
              <a:buNone/>
            </a:pPr>
            <a:r>
              <a:rPr lang="zh-TW" altLang="en-US" dirty="0"/>
              <a:t>而這些問題的本質是，深度學習模型是如何進行影像轉換的。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2547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有沒有可能，深度學習模型其實先辨識不同的腦組織，接著，把灰質賦予較高的數值，並把白質賦予較低的數值，然後加權相加之後獲得</a:t>
            </a:r>
            <a:r>
              <a:rPr lang="en-US" altLang="zh-TW" dirty="0"/>
              <a:t>PET</a:t>
            </a:r>
            <a:r>
              <a:rPr lang="zh-TW" altLang="en-US" dirty="0"/>
              <a:t>影像</a:t>
            </a:r>
          </a:p>
        </p:txBody>
      </p:sp>
    </p:spTree>
    <p:extLst>
      <p:ext uri="{BB962C8B-B14F-4D97-AF65-F5344CB8AC3E}">
        <p14:creationId xmlns:p14="http://schemas.microsoft.com/office/powerpoint/2010/main" val="1068490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臨床上與研究上，</a:t>
            </a:r>
            <a:r>
              <a:rPr lang="en-US" altLang="zh-TW" dirty="0"/>
              <a:t>PET</a:t>
            </a:r>
            <a:r>
              <a:rPr lang="zh-TW" altLang="en-US" dirty="0"/>
              <a:t>被視為是一種功能性的造影技術。</a:t>
            </a:r>
            <a:endParaRPr lang="en-US" altLang="zh-TW" dirty="0"/>
          </a:p>
          <a:p>
            <a:pPr marL="158750" indent="0">
              <a:buNone/>
            </a:pPr>
            <a:r>
              <a:rPr lang="en-US" altLang="zh-TW" dirty="0"/>
              <a:t>FDG-PET</a:t>
            </a:r>
            <a:r>
              <a:rPr lang="zh-TW" altLang="en-US" dirty="0"/>
              <a:t>的成像原理是透過注射含同位素的葡萄糖</a:t>
            </a:r>
            <a:r>
              <a:rPr lang="en-US" altLang="zh-TW" dirty="0"/>
              <a:t>FDG</a:t>
            </a:r>
            <a:r>
              <a:rPr lang="zh-TW" altLang="en-US" dirty="0"/>
              <a:t>。因為活躍的細胞會吸收較多</a:t>
            </a:r>
            <a:r>
              <a:rPr lang="en-US" altLang="zh-TW" dirty="0"/>
              <a:t>FDG</a:t>
            </a:r>
            <a:r>
              <a:rPr lang="zh-TW" altLang="en-US" dirty="0"/>
              <a:t>，因此在造影上較亮。像是腫瘤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11269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讓我舉例一夏，現在我們有一個深度學習模型</a:t>
            </a:r>
          </a:p>
        </p:txBody>
      </p:sp>
    </p:spTree>
    <p:extLst>
      <p:ext uri="{BB962C8B-B14F-4D97-AF65-F5344CB8AC3E}">
        <p14:creationId xmlns:p14="http://schemas.microsoft.com/office/powerpoint/2010/main" val="2677262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我們猜測，這個模型的作用是</a:t>
            </a:r>
          </a:p>
        </p:txBody>
      </p:sp>
    </p:spTree>
    <p:extLst>
      <p:ext uri="{BB962C8B-B14F-4D97-AF65-F5344CB8AC3E}">
        <p14:creationId xmlns:p14="http://schemas.microsoft.com/office/powerpoint/2010/main" val="3206400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根據組織類型，切出不同的影像</a:t>
            </a:r>
          </a:p>
        </p:txBody>
      </p:sp>
    </p:spTree>
    <p:extLst>
      <p:ext uri="{BB962C8B-B14F-4D97-AF65-F5344CB8AC3E}">
        <p14:creationId xmlns:p14="http://schemas.microsoft.com/office/powerpoint/2010/main" val="3888829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接著，按照組織特性，來合成出</a:t>
            </a:r>
            <a:r>
              <a:rPr lang="en-US" altLang="zh-TW" dirty="0"/>
              <a:t>PET</a:t>
            </a:r>
            <a:r>
              <a:rPr lang="zh-TW" altLang="en-US" dirty="0"/>
              <a:t>影像。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這是個很直覺的想法與猜測，但是在人工智慧領域哩，這是第一篇提出這樣猜測的論文。</a:t>
            </a:r>
          </a:p>
        </p:txBody>
      </p:sp>
    </p:spTree>
    <p:extLst>
      <p:ext uri="{BB962C8B-B14F-4D97-AF65-F5344CB8AC3E}">
        <p14:creationId xmlns:p14="http://schemas.microsoft.com/office/powerpoint/2010/main" val="622850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那實務上，我們要如何進行實驗呢</a:t>
            </a:r>
            <a:r>
              <a:rPr lang="en-US" altLang="zh-TW" dirty="0"/>
              <a:t>?</a:t>
            </a:r>
          </a:p>
          <a:p>
            <a:pPr marL="158750" indent="0">
              <a:buNone/>
            </a:pPr>
            <a:r>
              <a:rPr lang="zh-TW" altLang="en-US" dirty="0"/>
              <a:t>首先，一個深度學習模型，本質上可以視為是許多非線性轉換的函數</a:t>
            </a:r>
            <a:r>
              <a:rPr lang="en-US" altLang="zh-TW" dirty="0"/>
              <a:t>F</a:t>
            </a:r>
            <a:r>
              <a:rPr lang="zh-TW" altLang="en-US" dirty="0"/>
              <a:t>的耦合</a:t>
            </a:r>
          </a:p>
        </p:txBody>
      </p:sp>
    </p:spTree>
    <p:extLst>
      <p:ext uri="{BB962C8B-B14F-4D97-AF65-F5344CB8AC3E}">
        <p14:creationId xmlns:p14="http://schemas.microsoft.com/office/powerpoint/2010/main" val="15777343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8750" indent="0">
                  <a:buNone/>
                </a:pPr>
                <a:r>
                  <a:rPr lang="zh-TW" altLang="en-US" dirty="0"/>
                  <a:t>這邊，我們稱呼每個中介的非線性轉換函數的輸出值為</a:t>
                </a:r>
                <a:r>
                  <a:rPr lang="en-US" altLang="zh-TW" dirty="0"/>
                  <a:t>a</a:t>
                </a:r>
                <a:r>
                  <a:rPr lang="zh-TW" altLang="en-US" dirty="0"/>
                  <a:t>，這邊的</a:t>
                </a:r>
                <a:r>
                  <a:rPr lang="en-US" altLang="zh-TW" dirty="0"/>
                  <a:t>a</a:t>
                </a:r>
                <a:r>
                  <a:rPr lang="zh-TW" altLang="en-US" dirty="0"/>
                  <a:t>都是高維度的資料。</a:t>
                </a:r>
                <a:endParaRPr lang="en-US" altLang="zh-TW" dirty="0"/>
              </a:p>
              <a:p>
                <a:pPr marL="15875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zh-TW" altLang="en-US" dirty="0"/>
                  <a:t>舉例來說，我們有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/>
              </a:p>
              <a:p>
                <a:pPr marL="158750" indent="0">
                  <a:buNone/>
                </a:pPr>
                <a:endParaRPr lang="zh-TW" altLang="en-US" dirty="0"/>
              </a:p>
            </p:txBody>
          </p:sp>
        </mc:Choice>
        <mc:Fallback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8750" indent="0">
                  <a:buNone/>
                </a:pPr>
                <a:r>
                  <a:rPr lang="zh-TW" altLang="en-US" dirty="0"/>
                  <a:t>這邊，我們稱呼每個中介的非線性轉換函數的輸出值為</a:t>
                </a:r>
                <a:r>
                  <a:rPr lang="en-US" altLang="zh-TW" dirty="0"/>
                  <a:t>a</a:t>
                </a:r>
                <a:r>
                  <a:rPr lang="zh-TW" altLang="en-US" dirty="0"/>
                  <a:t>，這邊的</a:t>
                </a:r>
                <a:r>
                  <a:rPr lang="en-US" altLang="zh-TW" dirty="0"/>
                  <a:t>a</a:t>
                </a:r>
                <a:r>
                  <a:rPr lang="zh-TW" altLang="en-US" dirty="0"/>
                  <a:t>都是高維度的資料。</a:t>
                </a:r>
                <a:endParaRPr lang="en-US" altLang="zh-TW" dirty="0"/>
              </a:p>
              <a:p>
                <a:pPr marL="15875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zh-TW" altLang="en-US" dirty="0"/>
                  <a:t>舉例來說，我們有</a:t>
                </a:r>
                <a:r>
                  <a:rPr lang="en-US" altLang="zh-TW" i="0" dirty="0">
                    <a:latin typeface="Cambria Math" panose="02040503050406030204" pitchFamily="18" charset="0"/>
                  </a:rPr>
                  <a:t>𝑎</a:t>
                </a:r>
                <a:r>
                  <a:rPr lang="en-US" altLang="zh-TW" b="0" i="0" dirty="0">
                    <a:latin typeface="Cambria Math" panose="02040503050406030204" pitchFamily="18" charset="0"/>
                  </a:rPr>
                  <a:t>_2=𝐹_2 (𝑎_1)</a:t>
                </a:r>
                <a:endParaRPr lang="zh-TW" altLang="en-US" dirty="0"/>
              </a:p>
              <a:p>
                <a:pPr marL="158750" indent="0">
                  <a:buNone/>
                </a:pPr>
                <a:endParaRPr lang="zh-TW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170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我們希望了解這些高維度資料是否包含灰質和白質的資訊</a:t>
            </a:r>
          </a:p>
        </p:txBody>
      </p:sp>
    </p:spTree>
    <p:extLst>
      <p:ext uri="{BB962C8B-B14F-4D97-AF65-F5344CB8AC3E}">
        <p14:creationId xmlns:p14="http://schemas.microsoft.com/office/powerpoint/2010/main" val="322329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具體上我們會如此進行</a:t>
            </a:r>
          </a:p>
        </p:txBody>
      </p:sp>
    </p:spTree>
    <p:extLst>
      <p:ext uri="{BB962C8B-B14F-4D97-AF65-F5344CB8AC3E}">
        <p14:creationId xmlns:p14="http://schemas.microsoft.com/office/powerpoint/2010/main" val="1665105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4180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9162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目前在腫瘤科，神經科，心臟科以及精神科使用。</a:t>
            </a: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北榮的謝仁俊指導老師也曾用</a:t>
            </a:r>
            <a:r>
              <a:rPr lang="en-US" altLang="zh-TW" dirty="0"/>
              <a:t>MRI</a:t>
            </a:r>
            <a:r>
              <a:rPr lang="zh-TW" altLang="en-US" dirty="0"/>
              <a:t>和</a:t>
            </a:r>
            <a:r>
              <a:rPr lang="en-US" altLang="zh-TW" dirty="0"/>
              <a:t>PET</a:t>
            </a:r>
            <a:r>
              <a:rPr lang="zh-TW" altLang="en-US" dirty="0"/>
              <a:t>來研究過痛覺。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9190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19362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橫軸是</a:t>
            </a:r>
            <a:r>
              <a:rPr lang="en-US" altLang="zh-TW" baseline="0" dirty="0"/>
              <a:t>18 </a:t>
            </a:r>
            <a:r>
              <a:rPr lang="zh-TW" altLang="en-US" baseline="0" dirty="0"/>
              <a:t>個非線性轉換函數</a:t>
            </a:r>
            <a:endParaRPr lang="en-US" altLang="zh-TW" baseline="0" dirty="0"/>
          </a:p>
          <a:p>
            <a:pPr marL="158750" indent="0">
              <a:buNone/>
            </a:pPr>
            <a:r>
              <a:rPr lang="zh-TW" altLang="en-US" dirty="0"/>
              <a:t>縱軸是計算出的</a:t>
            </a:r>
            <a:r>
              <a:rPr lang="en-US" altLang="zh-TW" dirty="0"/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26665598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這邊，先讓我們聚焦到藍色的線上，藍色的線，是</a:t>
            </a:r>
            <a:r>
              <a:rPr lang="en-US" altLang="zh-TW" dirty="0"/>
              <a:t>T1-MRI</a:t>
            </a:r>
            <a:r>
              <a:rPr lang="zh-TW" altLang="en-US" dirty="0"/>
              <a:t>跟高維度資料所計算出的</a:t>
            </a:r>
            <a:r>
              <a:rPr lang="en-US" altLang="zh-TW" dirty="0"/>
              <a:t>CCA similarity</a:t>
            </a:r>
            <a:r>
              <a:rPr lang="zh-TW" altLang="en-US" dirty="0"/>
              <a:t>。</a:t>
            </a: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可以發現約為</a:t>
            </a:r>
            <a:r>
              <a:rPr lang="en-US" altLang="zh-TW" dirty="0"/>
              <a:t>0.8</a:t>
            </a:r>
            <a:r>
              <a:rPr lang="zh-TW" altLang="en-US" dirty="0"/>
              <a:t>左右</a:t>
            </a: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8994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接著，讓我們聚焦到橘色的線上，橘色的線，是</a:t>
            </a:r>
            <a:r>
              <a:rPr lang="en-US" altLang="zh-TW" dirty="0"/>
              <a:t>PET</a:t>
            </a:r>
            <a:r>
              <a:rPr lang="zh-TW" altLang="en-US" dirty="0"/>
              <a:t>跟高維度資料所計算出的</a:t>
            </a:r>
            <a:r>
              <a:rPr lang="en-US" altLang="zh-TW" dirty="0"/>
              <a:t>CCA similarity</a:t>
            </a:r>
            <a:r>
              <a:rPr lang="zh-TW" altLang="en-US" dirty="0"/>
              <a:t>。</a:t>
            </a: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可以發現剛開始為</a:t>
            </a:r>
            <a:r>
              <a:rPr lang="en-US" altLang="zh-TW" dirty="0"/>
              <a:t>0.2</a:t>
            </a:r>
            <a:r>
              <a:rPr lang="zh-TW" altLang="en-US" dirty="0"/>
              <a:t>，並逐漸升高，最終逐步高升到接近於</a:t>
            </a:r>
            <a:r>
              <a:rPr lang="en-US" altLang="zh-TW" dirty="0"/>
              <a:t>1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在有了這些印象之後，我們來看我們更重要的結果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421483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現在，讓我們聚焦到紅色的線上，紅色的線，是白質圖片跟高維度資料所計算出的</a:t>
            </a:r>
            <a:r>
              <a:rPr lang="en-US" altLang="zh-TW" dirty="0"/>
              <a:t>CCA similarity</a:t>
            </a:r>
            <a:r>
              <a:rPr lang="zh-TW" altLang="en-US" dirty="0"/>
              <a:t>。</a:t>
            </a: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可以發現一直維持很高的數值</a:t>
            </a: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314604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接著，讓我們聚焦到綠色的線上，綠色的線，是灰質圖片跟高維度資料所計算出的</a:t>
            </a:r>
            <a:r>
              <a:rPr lang="en-US" altLang="zh-TW" dirty="0"/>
              <a:t>CCA similarity</a:t>
            </a:r>
            <a:r>
              <a:rPr lang="zh-TW" altLang="en-US" dirty="0"/>
              <a:t>。</a:t>
            </a: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可以發現剛開始約為</a:t>
            </a:r>
            <a:r>
              <a:rPr lang="en-US" altLang="zh-TW" dirty="0"/>
              <a:t>0.3</a:t>
            </a:r>
            <a:r>
              <a:rPr lang="zh-TW" altLang="en-US" dirty="0"/>
              <a:t>，之後急速上升，而後又慢慢下降。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519311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橫軸是</a:t>
            </a:r>
            <a:r>
              <a:rPr lang="en-US" altLang="zh-TW" baseline="0" dirty="0"/>
              <a:t>18 </a:t>
            </a:r>
            <a:r>
              <a:rPr lang="zh-TW" altLang="en-US" baseline="0" dirty="0"/>
              <a:t>個非線性轉換函數</a:t>
            </a:r>
            <a:endParaRPr lang="en-US" altLang="zh-TW" baseline="0" dirty="0"/>
          </a:p>
          <a:p>
            <a:pPr marL="158750" indent="0">
              <a:buNone/>
            </a:pPr>
            <a:r>
              <a:rPr lang="zh-TW" altLang="en-US" dirty="0"/>
              <a:t>縱軸是計算出的</a:t>
            </a:r>
            <a:r>
              <a:rPr lang="en-US" altLang="zh-TW" dirty="0"/>
              <a:t>similarity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60048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如果我們把灰質和</a:t>
            </a:r>
            <a:r>
              <a:rPr lang="en-US" altLang="zh-TW" dirty="0"/>
              <a:t>PET</a:t>
            </a:r>
            <a:r>
              <a:rPr lang="zh-TW" altLang="en-US" dirty="0"/>
              <a:t>的曲線放在一起比較。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可以發現在模型的前幾個轉換函數裡頭，當模型擁有較多的灰質資訊時，其</a:t>
            </a:r>
            <a:r>
              <a:rPr lang="en-US" altLang="zh-TW" dirty="0"/>
              <a:t>PET</a:t>
            </a:r>
            <a:r>
              <a:rPr lang="zh-TW" altLang="en-US" dirty="0"/>
              <a:t>的資訊也會逐漸上升。</a:t>
            </a:r>
          </a:p>
        </p:txBody>
      </p:sp>
    </p:spTree>
    <p:extLst>
      <p:ext uri="{BB962C8B-B14F-4D97-AF65-F5344CB8AC3E}">
        <p14:creationId xmlns:p14="http://schemas.microsoft.com/office/powerpoint/2010/main" val="15744032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然而，在後半段，我們發現綠色曲線下降，也就是高維度資料所擁有的灰質資訊不斷下降。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但同時高維度資料所擁有的</a:t>
            </a:r>
            <a:r>
              <a:rPr lang="en-US" altLang="zh-TW" dirty="0"/>
              <a:t>PET</a:t>
            </a:r>
            <a:r>
              <a:rPr lang="zh-TW" altLang="en-US" dirty="0"/>
              <a:t>資訊卻持續上升。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這時，我們又想，是誰提供了多的</a:t>
            </a:r>
            <a:r>
              <a:rPr lang="en-US" altLang="zh-TW" dirty="0"/>
              <a:t>PET</a:t>
            </a:r>
            <a:r>
              <a:rPr lang="zh-TW" altLang="en-US" dirty="0"/>
              <a:t>資訊呢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64738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現在，我們跑一樣的</a:t>
            </a:r>
            <a:r>
              <a:rPr lang="en-US" altLang="zh-TW" dirty="0"/>
              <a:t>CCA similarity</a:t>
            </a:r>
            <a:r>
              <a:rPr lang="zh-TW" altLang="en-US" dirty="0"/>
              <a:t>，但是計算的對象從原本的灰質、白質、</a:t>
            </a:r>
            <a:r>
              <a:rPr lang="en-US" altLang="zh-TW" dirty="0"/>
              <a:t>MRI</a:t>
            </a:r>
            <a:r>
              <a:rPr lang="zh-TW" altLang="en-US" dirty="0"/>
              <a:t>和</a:t>
            </a:r>
            <a:r>
              <a:rPr lang="en-US" altLang="zh-TW" dirty="0"/>
              <a:t>PET</a:t>
            </a:r>
            <a:r>
              <a:rPr lang="zh-TW" altLang="en-US" dirty="0"/>
              <a:t>，變成是每個腦區的圖片。</a:t>
            </a:r>
          </a:p>
        </p:txBody>
      </p:sp>
    </p:spTree>
    <p:extLst>
      <p:ext uri="{BB962C8B-B14F-4D97-AF65-F5344CB8AC3E}">
        <p14:creationId xmlns:p14="http://schemas.microsoft.com/office/powerpoint/2010/main" val="26933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然而，做一次的</a:t>
            </a:r>
            <a:r>
              <a:rPr lang="en-US" altLang="zh-TW" dirty="0"/>
              <a:t>PET</a:t>
            </a:r>
            <a:r>
              <a:rPr lang="zh-TW" altLang="en-US" dirty="0"/>
              <a:t>，大概等於接觸到</a:t>
            </a:r>
            <a:r>
              <a:rPr lang="en-US" altLang="zh-TW" dirty="0"/>
              <a:t>0.01</a:t>
            </a:r>
            <a:r>
              <a:rPr lang="zh-TW" altLang="en-US" dirty="0"/>
              <a:t>克的鐳。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而</a:t>
            </a:r>
            <a:r>
              <a:rPr lang="en-US" altLang="zh-TW" dirty="0"/>
              <a:t>FDG</a:t>
            </a:r>
            <a:r>
              <a:rPr lang="zh-TW" altLang="en-US" dirty="0"/>
              <a:t>的半衰期約為</a:t>
            </a:r>
            <a:r>
              <a:rPr lang="en-US" altLang="zh-TW" dirty="0"/>
              <a:t>100</a:t>
            </a:r>
            <a:r>
              <a:rPr lang="zh-TW" altLang="en-US" dirty="0"/>
              <a:t>分鐘，相等於是把</a:t>
            </a:r>
            <a:r>
              <a:rPr lang="en-US" altLang="zh-TW" dirty="0"/>
              <a:t>0.01</a:t>
            </a:r>
            <a:r>
              <a:rPr lang="zh-TW" altLang="en-US" dirty="0"/>
              <a:t>克的鐳放在身體裡維持</a:t>
            </a:r>
            <a:r>
              <a:rPr lang="en-US" altLang="zh-TW" dirty="0"/>
              <a:t>100</a:t>
            </a:r>
            <a:r>
              <a:rPr lang="zh-TW" altLang="en-US" dirty="0"/>
              <a:t>分鐘。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而且別忘記大腦和膀胱的</a:t>
            </a:r>
            <a:r>
              <a:rPr lang="en-US" altLang="zh-TW" dirty="0"/>
              <a:t>FDG</a:t>
            </a:r>
            <a:r>
              <a:rPr lang="zh-TW" altLang="en-US" dirty="0"/>
              <a:t>濃度會特別的高。</a:t>
            </a:r>
          </a:p>
        </p:txBody>
      </p:sp>
    </p:spTree>
    <p:extLst>
      <p:ext uri="{BB962C8B-B14F-4D97-AF65-F5344CB8AC3E}">
        <p14:creationId xmlns:p14="http://schemas.microsoft.com/office/powerpoint/2010/main" val="10586115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一樣的，我們發現在影像轉換的前期，高維度資料所涵蓋的腦區資訊不斷上升</a:t>
            </a:r>
            <a:endParaRPr lang="en-US" altLang="zh-TW" dirty="0"/>
          </a:p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70352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而在後期階段，高維度資料會捨棄掉不重要的腦區的資料，例如紅色、藍色曲線，或是紫色咖啡色曲線。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同時間，高維度資料仍然保持著</a:t>
            </a:r>
            <a:r>
              <a:rPr lang="en-US" altLang="zh-TW" dirty="0"/>
              <a:t>Putamen</a:t>
            </a:r>
            <a:r>
              <a:rPr lang="zh-TW" altLang="en-US" dirty="0"/>
              <a:t>和</a:t>
            </a:r>
            <a:r>
              <a:rPr lang="en-US" altLang="zh-TW" dirty="0"/>
              <a:t>thalamus</a:t>
            </a:r>
            <a:r>
              <a:rPr lang="zh-TW" altLang="en-US" dirty="0"/>
              <a:t>的腦區資訊。</a:t>
            </a:r>
            <a:endParaRPr lang="en-US" altLang="zh-TW" dirty="0"/>
          </a:p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27671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31874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因此，拉回正題，過去的研究把醫學影像轉換的過程，變成一種</a:t>
            </a:r>
            <a:r>
              <a:rPr lang="en-US" altLang="zh-TW" dirty="0"/>
              <a:t>Image translation</a:t>
            </a:r>
            <a:r>
              <a:rPr lang="zh-TW" altLang="en-US" dirty="0"/>
              <a:t>的問題</a:t>
            </a:r>
          </a:p>
        </p:txBody>
      </p:sp>
    </p:spTree>
    <p:extLst>
      <p:ext uri="{BB962C8B-B14F-4D97-AF65-F5344CB8AC3E}">
        <p14:creationId xmlns:p14="http://schemas.microsoft.com/office/powerpoint/2010/main" val="42294744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他們的結果，不管是訂質或是定量來看，都意味著高度的成熟性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134401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接著，按照組織特性，來合成出</a:t>
            </a:r>
            <a:r>
              <a:rPr lang="en-US" altLang="zh-TW" dirty="0"/>
              <a:t>PET</a:t>
            </a:r>
            <a:r>
              <a:rPr lang="zh-TW" altLang="en-US" dirty="0"/>
              <a:t>影像。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這是個很直覺的想法與猜測，但是在人工智慧領域哩，這是第一篇提出這樣猜測的論文。</a:t>
            </a:r>
          </a:p>
        </p:txBody>
      </p:sp>
    </p:spTree>
    <p:extLst>
      <p:ext uri="{BB962C8B-B14F-4D97-AF65-F5344CB8AC3E}">
        <p14:creationId xmlns:p14="http://schemas.microsoft.com/office/powerpoint/2010/main" val="13244549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然而，在後半段，我們發現綠色曲線下降，也就是高維度資料所擁有的灰質資訊不斷下降。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但同時高維度資料所擁有的</a:t>
            </a:r>
            <a:r>
              <a:rPr lang="en-US" altLang="zh-TW" dirty="0"/>
              <a:t>PET</a:t>
            </a:r>
            <a:r>
              <a:rPr lang="zh-TW" altLang="en-US" dirty="0"/>
              <a:t>資訊卻持續上升。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這時，我們又想，是誰提供了多的</a:t>
            </a:r>
            <a:r>
              <a:rPr lang="en-US" altLang="zh-TW" dirty="0"/>
              <a:t>PET</a:t>
            </a:r>
            <a:r>
              <a:rPr lang="zh-TW" altLang="en-US" dirty="0"/>
              <a:t>資訊呢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51954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而在後期階段，高維度資料會捨棄掉不重要的腦區的資料，例如紅色、藍色曲線，或是紫色咖啡色曲線。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同時間，高維度資料仍然保持著</a:t>
            </a:r>
            <a:r>
              <a:rPr lang="en-US" altLang="zh-TW" dirty="0"/>
              <a:t>Putamen</a:t>
            </a:r>
            <a:r>
              <a:rPr lang="zh-TW" altLang="en-US" dirty="0"/>
              <a:t>和</a:t>
            </a:r>
            <a:r>
              <a:rPr lang="en-US" altLang="zh-TW" dirty="0"/>
              <a:t>thalamus</a:t>
            </a:r>
            <a:r>
              <a:rPr lang="zh-TW" altLang="en-US" dirty="0"/>
              <a:t>的腦區資訊。</a:t>
            </a:r>
            <a:endParaRPr lang="en-US" altLang="zh-TW" dirty="0"/>
          </a:p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95399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接著，按照組織特性，來合成出</a:t>
            </a:r>
            <a:r>
              <a:rPr lang="en-US" altLang="zh-TW" dirty="0"/>
              <a:t>PET</a:t>
            </a:r>
            <a:r>
              <a:rPr lang="zh-TW" altLang="en-US" dirty="0"/>
              <a:t>影像。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這是個很直覺的想法與猜測，但是在人工智慧領域哩，這是第一篇提出這樣猜測的論文。</a:t>
            </a:r>
          </a:p>
        </p:txBody>
      </p:sp>
    </p:spTree>
    <p:extLst>
      <p:ext uri="{BB962C8B-B14F-4D97-AF65-F5344CB8AC3E}">
        <p14:creationId xmlns:p14="http://schemas.microsoft.com/office/powerpoint/2010/main" val="9695571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03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根據東電，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2011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年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月，從核電廠釋出的放射性物質估計為</a:t>
            </a:r>
            <a:r>
              <a:rPr lang="en-US" altLang="zh-TW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200 MBq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 大約是三月事故發生初期放射線水平的四百萬分之一。</a:t>
            </a:r>
            <a:endParaRPr lang="zh-TW" altLang="en-US" dirty="0"/>
          </a:p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722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於是，科學家就想，既然</a:t>
            </a:r>
            <a:r>
              <a:rPr lang="en-US" altLang="zh-TW" dirty="0"/>
              <a:t>PET</a:t>
            </a:r>
            <a:r>
              <a:rPr lang="zh-TW" altLang="en-US" dirty="0"/>
              <a:t>有放射性上的潛在威脅</a:t>
            </a:r>
          </a:p>
        </p:txBody>
      </p:sp>
    </p:spTree>
    <p:extLst>
      <p:ext uri="{BB962C8B-B14F-4D97-AF65-F5344CB8AC3E}">
        <p14:creationId xmlns:p14="http://schemas.microsoft.com/office/powerpoint/2010/main" val="2110908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那我們能不能使用較安全的</a:t>
            </a:r>
            <a:r>
              <a:rPr lang="en-US" altLang="zh-TW" dirty="0"/>
              <a:t>T1-MRI</a:t>
            </a:r>
            <a:r>
              <a:rPr lang="zh-TW" altLang="en-US" dirty="0"/>
              <a:t>影像，來獲得相對應的</a:t>
            </a:r>
            <a:r>
              <a:rPr lang="en-US" altLang="zh-TW" dirty="0"/>
              <a:t>PET</a:t>
            </a:r>
            <a:r>
              <a:rPr lang="zh-TW" altLang="en-US" dirty="0"/>
              <a:t>影像</a:t>
            </a:r>
          </a:p>
        </p:txBody>
      </p:sp>
    </p:spTree>
    <p:extLst>
      <p:ext uri="{BB962C8B-B14F-4D97-AF65-F5344CB8AC3E}">
        <p14:creationId xmlns:p14="http://schemas.microsoft.com/office/powerpoint/2010/main" val="3597676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從</a:t>
            </a:r>
            <a:r>
              <a:rPr lang="en-US" altLang="zh-TW" dirty="0"/>
              <a:t>2017</a:t>
            </a:r>
            <a:r>
              <a:rPr lang="zh-TW" altLang="en-US" dirty="0"/>
              <a:t>年開始，在深度學習領域開始有科學家進行這樣的嘗試，並有所斬獲。</a:t>
            </a:r>
          </a:p>
        </p:txBody>
      </p:sp>
    </p:spTree>
    <p:extLst>
      <p:ext uri="{BB962C8B-B14F-4D97-AF65-F5344CB8AC3E}">
        <p14:creationId xmlns:p14="http://schemas.microsoft.com/office/powerpoint/2010/main" val="2484312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但在這之前，老師們可能會想，什麼是</a:t>
            </a:r>
            <a:r>
              <a:rPr lang="en-US" altLang="zh-TW" dirty="0"/>
              <a:t>image translation</a:t>
            </a:r>
            <a:r>
              <a:rPr lang="zh-TW" altLang="en-US" dirty="0"/>
              <a:t>呢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0430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bg>
      <p:bgPr>
        <a:solidFill>
          <a:schemeClr val="bg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>
                <a:solidFill>
                  <a:sysClr val="windowText" lastClr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ysClr val="windowText" lastClr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zh-TW" altLang="en-US" dirty="0"/>
              <a:t>按一下以編輯母片子標題樣式</a:t>
            </a:r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bg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zh-TW" altLang="en-US"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bg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zh-TW" altLang="en-US"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preserve="1" userDrawn="1">
  <p:cSld name="單欄-子彈">
    <p:bg>
      <p:bgPr>
        <a:solidFill>
          <a:schemeClr val="bg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10156" y="0"/>
            <a:ext cx="9033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800"/>
              <a:buFont typeface="Wingdings" panose="05000000000000000000" pitchFamily="2" charset="2"/>
              <a:buNone/>
              <a:defRPr sz="2700">
                <a:solidFill>
                  <a:sysClr val="windowText" lastClr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None/>
              <a:defRPr>
                <a:solidFill>
                  <a:sysClr val="windowText" lastClr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zh-TW" altLang="en-US" dirty="0"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None/>
              <a:defRPr>
                <a:solidFill>
                  <a:sysClr val="windowText" lastClr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zh-TW" altLang="en-US" dirty="0"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900"/>
              <a:buFont typeface="Wingdings" panose="05000000000000000000" pitchFamily="2" charset="2"/>
              <a:buNone/>
              <a:defRPr sz="1050" b="1">
                <a:solidFill>
                  <a:sysClr val="windowText" lastClr="000000"/>
                </a:solidFill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2" name="內容版面配置區 4">
            <a:extLst>
              <a:ext uri="{FF2B5EF4-FFF2-40B4-BE49-F238E27FC236}">
                <a16:creationId xmlns:a16="http://schemas.microsoft.com/office/drawing/2014/main" id="{7AF00148-AC1B-4E84-9549-05AD79ACF8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8748000" cy="3632888"/>
          </a:xfrm>
        </p:spPr>
        <p:txBody>
          <a:bodyPr/>
          <a:lstStyle>
            <a:lvl1pPr marL="457200" indent="-361950" algn="just">
              <a:buClrTx/>
              <a:buSzPct val="70000"/>
              <a:buFont typeface="Wingdings" panose="05000000000000000000" pitchFamily="2" charset="2"/>
              <a:buChar char="l"/>
              <a:defRPr sz="2000">
                <a:solidFill>
                  <a:sysClr val="windowText" lastClr="000000"/>
                </a:solidFill>
              </a:defRPr>
            </a:lvl1pPr>
            <a:lvl2pPr marL="914400" indent="-342900" algn="just">
              <a:buClrTx/>
              <a:buSzPct val="70000"/>
              <a:buFont typeface="Wingdings" panose="05000000000000000000" pitchFamily="2" charset="2"/>
              <a:buChar char="l"/>
              <a:defRPr sz="2000">
                <a:solidFill>
                  <a:sysClr val="windowText" lastClr="000000"/>
                </a:solidFill>
              </a:defRPr>
            </a:lvl2pPr>
            <a:lvl3pPr marL="1371600" indent="-323850" algn="just">
              <a:buClrTx/>
              <a:buSzPct val="70000"/>
              <a:buFont typeface="Wingdings" panose="05000000000000000000" pitchFamily="2" charset="2"/>
              <a:buChar char="l"/>
              <a:defRPr sz="2000">
                <a:solidFill>
                  <a:sysClr val="windowText" lastClr="000000"/>
                </a:solidFill>
              </a:defRPr>
            </a:lvl3pPr>
            <a:lvl4pPr marL="1828800" indent="-317500" algn="just">
              <a:buClrTx/>
              <a:buSzPct val="70000"/>
              <a:buFont typeface="Wingdings" panose="05000000000000000000" pitchFamily="2" charset="2"/>
              <a:buChar char="l"/>
              <a:defRPr sz="2000">
                <a:solidFill>
                  <a:sysClr val="windowText" lastClr="000000"/>
                </a:solidFill>
              </a:defRPr>
            </a:lvl4pPr>
            <a:lvl5pPr marL="2286000" indent="-317500" algn="just">
              <a:buClrTx/>
              <a:buSzPct val="70000"/>
              <a:buFont typeface="Wingdings" panose="05000000000000000000" pitchFamily="2" charset="2"/>
              <a:buChar char="l"/>
              <a:defRPr sz="200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9165BE7-063E-427F-8957-1403F5A3F643}"/>
              </a:ext>
            </a:extLst>
          </p:cNvPr>
          <p:cNvCxnSpPr/>
          <p:nvPr userDrawn="1"/>
        </p:nvCxnSpPr>
        <p:spPr>
          <a:xfrm>
            <a:off x="202128" y="857884"/>
            <a:ext cx="6256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33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preserve="1" userDrawn="1">
  <p:cSld name="1_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99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10156" y="0"/>
            <a:ext cx="9033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90499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19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70924E9-CDF6-4D4B-BAD5-2989D4575FF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D4EC23E-B219-495C-A110-05A904467BC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6CD0659-03A7-4BEB-81A2-9F8DE4D343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44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preserve="1" userDrawn="1">
  <p:cSld name="單欄-數字-無標題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 userDrawn="1"/>
        </p:nvSpPr>
        <p:spPr>
          <a:xfrm>
            <a:off x="0" y="0"/>
            <a:ext cx="9144000" cy="99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10156" y="0"/>
            <a:ext cx="9033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600" b="1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2" name="內容版面配置區 4">
            <a:extLst>
              <a:ext uri="{FF2B5EF4-FFF2-40B4-BE49-F238E27FC236}">
                <a16:creationId xmlns:a16="http://schemas.microsoft.com/office/drawing/2014/main" id="{7AF00148-AC1B-4E84-9549-05AD79ACF8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8852309" cy="3632888"/>
          </a:xfrm>
        </p:spPr>
        <p:txBody>
          <a:bodyPr/>
          <a:lstStyle>
            <a:lvl1pPr>
              <a:buSzPct val="100000"/>
              <a:buFont typeface="+mj-lt"/>
              <a:buAutoNum type="arabicPeriod"/>
              <a:defRPr sz="2000"/>
            </a:lvl1pPr>
            <a:lvl2pPr>
              <a:buSzPct val="100000"/>
              <a:buFont typeface="+mj-lt"/>
              <a:buAutoNum type="arabicPeriod"/>
              <a:defRPr sz="2000"/>
            </a:lvl2pPr>
            <a:lvl3pPr marL="1390650" indent="-342900">
              <a:buFont typeface="+mj-lt"/>
              <a:buAutoNum type="arabicPeriod"/>
              <a:defRPr sz="1400"/>
            </a:lvl3pPr>
            <a:lvl4pPr marL="1854200" indent="-342900">
              <a:buFont typeface="+mj-lt"/>
              <a:buAutoNum type="arabicPeriod"/>
              <a:defRPr sz="1400"/>
            </a:lvl4pPr>
            <a:lvl5pPr marL="23114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</p:txBody>
      </p:sp>
    </p:spTree>
    <p:extLst>
      <p:ext uri="{BB962C8B-B14F-4D97-AF65-F5344CB8AC3E}">
        <p14:creationId xmlns:p14="http://schemas.microsoft.com/office/powerpoint/2010/main" val="228838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preserve="1" userDrawn="1">
  <p:cSld name="1_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99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10156" y="0"/>
            <a:ext cx="9033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3718847-0D32-4C38-954F-FB0A5AF88C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26956" y="1022181"/>
            <a:ext cx="4406888" cy="36328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2" name="內容版面配置區 4">
            <a:extLst>
              <a:ext uri="{FF2B5EF4-FFF2-40B4-BE49-F238E27FC236}">
                <a16:creationId xmlns:a16="http://schemas.microsoft.com/office/drawing/2014/main" id="{7AF00148-AC1B-4E84-9549-05AD79ACF8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4406889" cy="36328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8904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preserve="1" userDrawn="1">
  <p:cSld name="1_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 userDrawn="1"/>
        </p:nvSpPr>
        <p:spPr>
          <a:xfrm>
            <a:off x="0" y="0"/>
            <a:ext cx="9144000" cy="99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10156" y="0"/>
            <a:ext cx="9033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3718847-0D32-4C38-954F-FB0A5AF88C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26956" y="1022181"/>
            <a:ext cx="4406888" cy="3632888"/>
          </a:xfrm>
        </p:spPr>
        <p:txBody>
          <a:bodyPr/>
          <a:lstStyle>
            <a:lvl1pPr>
              <a:buSzPct val="100000"/>
              <a:buFont typeface="+mj-lt"/>
              <a:buAutoNum type="arabicPeriod"/>
              <a:defRPr sz="1400"/>
            </a:lvl1pPr>
            <a:lvl2pPr>
              <a:buSzPct val="100000"/>
              <a:buFont typeface="+mj-lt"/>
              <a:buAutoNum type="arabicPeriod"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  <p:sp>
        <p:nvSpPr>
          <p:cNvPr id="12" name="內容版面配置區 4">
            <a:extLst>
              <a:ext uri="{FF2B5EF4-FFF2-40B4-BE49-F238E27FC236}">
                <a16:creationId xmlns:a16="http://schemas.microsoft.com/office/drawing/2014/main" id="{7AF00148-AC1B-4E84-9549-05AD79ACF8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4406889" cy="3632888"/>
          </a:xfrm>
        </p:spPr>
        <p:txBody>
          <a:bodyPr/>
          <a:lstStyle>
            <a:lvl1pPr>
              <a:buSzPct val="100000"/>
              <a:buFont typeface="+mj-lt"/>
              <a:buAutoNum type="arabicPeriod"/>
              <a:defRPr sz="1400"/>
            </a:lvl1pPr>
            <a:lvl2pPr>
              <a:buSzPct val="100000"/>
              <a:buFont typeface="+mj-lt"/>
              <a:buAutoNum type="arabicPeriod"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</p:spTree>
    <p:extLst>
      <p:ext uri="{BB962C8B-B14F-4D97-AF65-F5344CB8AC3E}">
        <p14:creationId xmlns:p14="http://schemas.microsoft.com/office/powerpoint/2010/main" val="2178817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68" r:id="rId3"/>
    <p:sldLayoutId id="2147483667" r:id="rId4"/>
    <p:sldLayoutId id="2147483666" r:id="rId5"/>
    <p:sldLayoutId id="2147483662" r:id="rId6"/>
    <p:sldLayoutId id="214748366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9.jp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16.png"/><Relationship Id="rId9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16.png"/><Relationship Id="rId9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microsoft.com/office/2007/relationships/hdphoto" Target="../media/hdphoto1.wdp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16.png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microsoft.com/office/2007/relationships/hdphoto" Target="../media/hdphoto1.wdp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16.png"/><Relationship Id="rId9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39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7.png"/><Relationship Id="rId5" Type="http://schemas.openxmlformats.org/officeDocument/2006/relationships/image" Target="../media/image42.png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39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7.png"/><Relationship Id="rId5" Type="http://schemas.openxmlformats.org/officeDocument/2006/relationships/image" Target="../media/image42.png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image" Target="../media/image45.png"/><Relationship Id="rId1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39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7.png"/><Relationship Id="rId5" Type="http://schemas.openxmlformats.org/officeDocument/2006/relationships/image" Target="../media/image42.png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image" Target="../media/image45.png"/><Relationship Id="rId1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5.png"/><Relationship Id="rId7" Type="http://schemas.openxmlformats.org/officeDocument/2006/relationships/image" Target="../media/image330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7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8.png"/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6.png"/><Relationship Id="rId5" Type="http://schemas.openxmlformats.org/officeDocument/2006/relationships/image" Target="../media/image320.png"/><Relationship Id="rId10" Type="http://schemas.microsoft.com/office/2007/relationships/hdphoto" Target="../media/hdphoto1.wdp"/><Relationship Id="rId4" Type="http://schemas.openxmlformats.org/officeDocument/2006/relationships/image" Target="../media/image310.png"/><Relationship Id="rId9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0.png"/><Relationship Id="rId3" Type="http://schemas.openxmlformats.org/officeDocument/2006/relationships/image" Target="../media/image15.png"/><Relationship Id="rId7" Type="http://schemas.openxmlformats.org/officeDocument/2006/relationships/image" Target="../media/image330.png"/><Relationship Id="rId12" Type="http://schemas.microsoft.com/office/2007/relationships/hdphoto" Target="../media/hdphoto1.wdp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40.png"/><Relationship Id="rId5" Type="http://schemas.openxmlformats.org/officeDocument/2006/relationships/image" Target="../media/image310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16.png"/><Relationship Id="rId9" Type="http://schemas.openxmlformats.org/officeDocument/2006/relationships/image" Target="../media/image35.jpeg"/><Relationship Id="rId1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0.png"/><Relationship Id="rId3" Type="http://schemas.openxmlformats.org/officeDocument/2006/relationships/image" Target="../media/image15.png"/><Relationship Id="rId7" Type="http://schemas.openxmlformats.org/officeDocument/2006/relationships/image" Target="../media/image330.png"/><Relationship Id="rId12" Type="http://schemas.microsoft.com/office/2007/relationships/hdphoto" Target="../media/hdphoto1.wdp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40.png"/><Relationship Id="rId5" Type="http://schemas.openxmlformats.org/officeDocument/2006/relationships/image" Target="../media/image310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16.png"/><Relationship Id="rId9" Type="http://schemas.openxmlformats.org/officeDocument/2006/relationships/image" Target="../media/image35.jpeg"/><Relationship Id="rId1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07/relationships/hdphoto" Target="../media/hdphoto1.wdp"/><Relationship Id="rId18" Type="http://schemas.openxmlformats.org/officeDocument/2006/relationships/image" Target="../media/image48.png"/><Relationship Id="rId3" Type="http://schemas.openxmlformats.org/officeDocument/2006/relationships/image" Target="../media/image15.png"/><Relationship Id="rId7" Type="http://schemas.openxmlformats.org/officeDocument/2006/relationships/image" Target="../media/image330.png"/><Relationship Id="rId12" Type="http://schemas.openxmlformats.org/officeDocument/2006/relationships/image" Target="../media/image40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51.png"/><Relationship Id="rId5" Type="http://schemas.openxmlformats.org/officeDocument/2006/relationships/image" Target="../media/image310.png"/><Relationship Id="rId15" Type="http://schemas.microsoft.com/office/2007/relationships/hdphoto" Target="../media/hdphoto2.wdp"/><Relationship Id="rId10" Type="http://schemas.openxmlformats.org/officeDocument/2006/relationships/image" Target="../media/image49.png"/><Relationship Id="rId4" Type="http://schemas.openxmlformats.org/officeDocument/2006/relationships/image" Target="../media/image16.png"/><Relationship Id="rId9" Type="http://schemas.openxmlformats.org/officeDocument/2006/relationships/image" Target="../media/image35.jpeg"/><Relationship Id="rId1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12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41.png"/><Relationship Id="rId5" Type="http://schemas.openxmlformats.org/officeDocument/2006/relationships/image" Target="../media/image320.png"/><Relationship Id="rId15" Type="http://schemas.openxmlformats.org/officeDocument/2006/relationships/image" Target="../media/image48.png"/><Relationship Id="rId10" Type="http://schemas.microsoft.com/office/2007/relationships/hdphoto" Target="../media/hdphoto1.wdp"/><Relationship Id="rId4" Type="http://schemas.openxmlformats.org/officeDocument/2006/relationships/image" Target="../media/image310.png"/><Relationship Id="rId9" Type="http://schemas.openxmlformats.org/officeDocument/2006/relationships/image" Target="../media/image40.png"/><Relationship Id="rId1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5.jpe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5.jpe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microsoft.com/office/2007/relationships/hdphoto" Target="../media/hdphoto2.wdp"/><Relationship Id="rId4" Type="http://schemas.openxmlformats.org/officeDocument/2006/relationships/image" Target="../media/image35.jpeg"/><Relationship Id="rId9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microsoft.com/office/2007/relationships/hdphoto" Target="../media/hdphoto1.wdp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16.png"/><Relationship Id="rId9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5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12" Type="http://schemas.microsoft.com/office/2007/relationships/hdphoto" Target="../media/hdphoto4.wd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2.png"/><Relationship Id="rId5" Type="http://schemas.openxmlformats.org/officeDocument/2006/relationships/image" Target="../media/image41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589B143-9641-401A-A88F-2F72B0D85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2800" b="1" dirty="0">
                <a:solidFill>
                  <a:schemeClr val="tx1"/>
                </a:solidFill>
              </a:rPr>
              <a:t>Demystifying T1-MRI to FDG</a:t>
            </a:r>
            <a:r>
              <a:rPr lang="en-US" altLang="zh-TW" sz="2800" b="1" baseline="30000" dirty="0">
                <a:solidFill>
                  <a:schemeClr val="tx1"/>
                </a:solidFill>
              </a:rPr>
              <a:t>18</a:t>
            </a:r>
            <a:r>
              <a:rPr lang="en-US" altLang="zh-TW" sz="2800" b="1" dirty="0">
                <a:solidFill>
                  <a:schemeClr val="tx1"/>
                </a:solidFill>
              </a:rPr>
              <a:t>-PET Image Translation via Representational Similarity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  <p:sp>
        <p:nvSpPr>
          <p:cNvPr id="14" name="副標題 13">
            <a:extLst>
              <a:ext uri="{FF2B5EF4-FFF2-40B4-BE49-F238E27FC236}">
                <a16:creationId xmlns:a16="http://schemas.microsoft.com/office/drawing/2014/main" id="{D82B9507-CC69-4A60-8C6C-5AA3FF9BD75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14525" y="2734185"/>
            <a:ext cx="5314950" cy="1454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SzPts val="1100"/>
            </a:pPr>
            <a:r>
              <a:rPr lang="en-US" altLang="zh-TW" sz="1200" dirty="0">
                <a:solidFill>
                  <a:schemeClr val="tx1"/>
                </a:solidFill>
                <a:latin typeface="+mn-lt"/>
              </a:rPr>
              <a:t>Chia-Hsiang Kao, Yong-Sheng Chen, Li-Fen Chen, and Wei-Chen Chiu</a:t>
            </a:r>
          </a:p>
          <a:p>
            <a:pPr marL="0" indent="0">
              <a:spcBef>
                <a:spcPts val="0"/>
              </a:spcBef>
              <a:buSzPts val="1100"/>
            </a:pPr>
            <a:r>
              <a:rPr lang="en-US" altLang="zh-TW" sz="1200" dirty="0">
                <a:solidFill>
                  <a:schemeClr val="tx1"/>
                </a:solidFill>
                <a:latin typeface="+mn-lt"/>
              </a:rPr>
              <a:t>National Yang Ming Chiao Tung University, Taiwan</a:t>
            </a:r>
          </a:p>
          <a:p>
            <a:pPr marL="0" indent="0">
              <a:spcBef>
                <a:spcPts val="0"/>
              </a:spcBef>
              <a:buSzPts val="1100"/>
            </a:pPr>
            <a:endParaRPr lang="en-US" altLang="zh-TW" sz="12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0"/>
              </a:spcBef>
              <a:buSzPts val="1100"/>
            </a:pPr>
            <a:r>
              <a:rPr lang="en-US" altLang="zh-TW" sz="1200" dirty="0">
                <a:solidFill>
                  <a:schemeClr val="tx1"/>
                </a:solidFill>
                <a:latin typeface="+mn-lt"/>
              </a:rPr>
              <a:t>Student Travel Award in </a:t>
            </a:r>
            <a:r>
              <a:rPr lang="en-US" altLang="zh-TW" sz="1200" b="0" i="0" dirty="0">
                <a:solidFill>
                  <a:schemeClr val="tx1"/>
                </a:solidFill>
                <a:effectLst/>
                <a:latin typeface="+mn-lt"/>
              </a:rPr>
              <a:t>24</a:t>
            </a:r>
            <a:r>
              <a:rPr lang="en-US" altLang="zh-TW" sz="1200" b="0" i="0" baseline="30000" dirty="0">
                <a:solidFill>
                  <a:schemeClr val="tx1"/>
                </a:solidFill>
                <a:effectLst/>
                <a:latin typeface="+mn-lt"/>
              </a:rPr>
              <a:t>th</a:t>
            </a:r>
            <a:r>
              <a:rPr lang="en-US" altLang="zh-TW" sz="1200" b="0" i="0" dirty="0">
                <a:solidFill>
                  <a:schemeClr val="tx1"/>
                </a:solidFill>
                <a:effectLst/>
                <a:latin typeface="+mn-lt"/>
              </a:rPr>
              <a:t> International Conference on Medical Image Computing and Computer Assisted Intervention (MICCAI)</a:t>
            </a:r>
            <a:endParaRPr lang="en-US" altLang="zh-TW" sz="12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0"/>
              </a:spcBef>
              <a:buSzPts val="1100"/>
            </a:pPr>
            <a:endParaRPr lang="en-US" altLang="zh-TW" sz="12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0"/>
              </a:spcBef>
              <a:buSzPts val="1100"/>
            </a:pPr>
            <a:r>
              <a:rPr lang="en-US" altLang="zh-TW" sz="1400" b="1" dirty="0">
                <a:solidFill>
                  <a:schemeClr val="tx1"/>
                </a:solidFill>
                <a:latin typeface="+mn-lt"/>
              </a:rPr>
              <a:t>Presenter: Chia-Hsiang Kao</a:t>
            </a:r>
          </a:p>
          <a:p>
            <a:pPr marL="0" indent="0">
              <a:spcBef>
                <a:spcPts val="0"/>
              </a:spcBef>
              <a:buSzPts val="1100"/>
            </a:pPr>
            <a:r>
              <a:rPr lang="en-US" altLang="zh-TW" sz="1400" b="1" dirty="0">
                <a:solidFill>
                  <a:schemeClr val="tx1"/>
                </a:solidFill>
                <a:latin typeface="+mn-lt"/>
              </a:rPr>
              <a:t>Supervisor: Chiu-Ming Ho, M.D., Ph.D.</a:t>
            </a: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97FD29B1-90B3-4BB4-B54A-30E3152336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572"/>
          <a:stretch/>
        </p:blipFill>
        <p:spPr>
          <a:xfrm>
            <a:off x="1602671" y="330713"/>
            <a:ext cx="5781901" cy="132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03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862839-67A4-483A-B081-BC4AF3C0C0CB}"/>
              </a:ext>
            </a:extLst>
          </p:cNvPr>
          <p:cNvSpPr/>
          <p:nvPr/>
        </p:nvSpPr>
        <p:spPr>
          <a:xfrm>
            <a:off x="5443606" y="3489169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B544BD-C987-4C6F-ADB8-BA274355FAD9}"/>
              </a:ext>
            </a:extLst>
          </p:cNvPr>
          <p:cNvSpPr/>
          <p:nvPr/>
        </p:nvSpPr>
        <p:spPr>
          <a:xfrm>
            <a:off x="1454150" y="3475058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51DF410-A384-4C4D-8671-5BFCEF61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08" y="1548729"/>
            <a:ext cx="6931619" cy="19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223419E-41B3-4B27-B0B2-9FC3EA20A261}"/>
              </a:ext>
            </a:extLst>
          </p:cNvPr>
          <p:cNvSpPr txBox="1"/>
          <p:nvPr/>
        </p:nvSpPr>
        <p:spPr>
          <a:xfrm>
            <a:off x="1187022" y="1049325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T1-weighted </a:t>
            </a:r>
            <a:r>
              <a:rPr lang="en-US" altLang="zh-TW" b="1" i="0" dirty="0">
                <a:solidFill>
                  <a:srgbClr val="202124"/>
                </a:solidFill>
                <a:effectLst/>
                <a:latin typeface="Google Sans"/>
              </a:rPr>
              <a:t>Magnetic resonance imaging</a:t>
            </a:r>
          </a:p>
          <a:p>
            <a:pPr algn="ctr"/>
            <a:r>
              <a:rPr lang="en-US" altLang="zh-TW" b="1" dirty="0">
                <a:solidFill>
                  <a:srgbClr val="202124"/>
                </a:solidFill>
                <a:latin typeface="Google Sans"/>
              </a:rPr>
              <a:t>(T1-MRI)</a:t>
            </a:r>
            <a:endParaRPr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E5787E-1700-40E9-8455-8A316BF0D749}"/>
              </a:ext>
            </a:extLst>
          </p:cNvPr>
          <p:cNvSpPr txBox="1"/>
          <p:nvPr/>
        </p:nvSpPr>
        <p:spPr>
          <a:xfrm>
            <a:off x="5117384" y="1050966"/>
            <a:ext cx="3494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 FDG</a:t>
            </a:r>
            <a:r>
              <a:rPr lang="en-US" altLang="zh-TW" b="1" baseline="30000" dirty="0"/>
              <a:t>18</a:t>
            </a:r>
            <a:r>
              <a:rPr lang="en-US" altLang="zh-TW" b="1" dirty="0"/>
              <a:t>-positron emission tomography</a:t>
            </a:r>
          </a:p>
          <a:p>
            <a:pPr algn="ctr"/>
            <a:r>
              <a:rPr lang="en-US" altLang="zh-TW" b="1" dirty="0"/>
              <a:t>(PET)</a:t>
            </a:r>
            <a:endParaRPr lang="zh-TW" altLang="en-US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E3A61E7-F860-4B1C-B63D-590E858F6D72}"/>
              </a:ext>
            </a:extLst>
          </p:cNvPr>
          <p:cNvSpPr txBox="1"/>
          <p:nvPr/>
        </p:nvSpPr>
        <p:spPr>
          <a:xfrm>
            <a:off x="3186454" y="4596641"/>
            <a:ext cx="337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err="1"/>
              <a:t>Nie</a:t>
            </a:r>
            <a:r>
              <a:rPr lang="en-US" altLang="zh-TW" sz="1100" dirty="0"/>
              <a:t>, D. (2017), Pan, Y. (2018), </a:t>
            </a:r>
          </a:p>
          <a:p>
            <a:pPr algn="ctr"/>
            <a:r>
              <a:rPr lang="en-US" altLang="zh-TW" sz="1100" dirty="0"/>
              <a:t>Sikka, A. (2018), Sun, H. (2019), Lan, H. (2020)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CDE933-0751-465C-B134-387082C9147C}"/>
              </a:ext>
            </a:extLst>
          </p:cNvPr>
          <p:cNvSpPr txBox="1"/>
          <p:nvPr/>
        </p:nvSpPr>
        <p:spPr>
          <a:xfrm>
            <a:off x="3156057" y="4261661"/>
            <a:ext cx="3474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Deep learning-based </a:t>
            </a:r>
            <a:r>
              <a:rPr lang="en-US" altLang="zh-TW" b="1" dirty="0">
                <a:solidFill>
                  <a:srgbClr val="C00000"/>
                </a:solidFill>
              </a:rPr>
              <a:t>image translation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graphicFrame>
        <p:nvGraphicFramePr>
          <p:cNvPr id="13" name="表格 24">
            <a:extLst>
              <a:ext uri="{FF2B5EF4-FFF2-40B4-BE49-F238E27FC236}">
                <a16:creationId xmlns:a16="http://schemas.microsoft.com/office/drawing/2014/main" id="{7605265C-26FD-4C72-96BF-1003A37C03FD}"/>
              </a:ext>
            </a:extLst>
          </p:cNvPr>
          <p:cNvGraphicFramePr>
            <a:graphicFrameLocks noGrp="1"/>
          </p:cNvGraphicFramePr>
          <p:nvPr/>
        </p:nvGraphicFramePr>
        <p:xfrm>
          <a:off x="364156" y="3430608"/>
          <a:ext cx="7956000" cy="79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172853807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20924755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194416103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58244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Principle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MRI uses strong magnetic fields to identify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anatomical structure </a:t>
                      </a: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of the brain.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PET </a:t>
                      </a:r>
                      <a:r>
                        <a:rPr lang="en-US" altLang="zh-TW" sz="1100" dirty="0">
                          <a:solidFill>
                            <a:srgbClr val="202124"/>
                          </a:solidFill>
                          <a:latin typeface="arial" panose="020B0604020202020204" pitchFamily="34" charset="0"/>
                        </a:rPr>
                        <a:t>measures the glucose update ability of tissue to quantify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metabolic process</a:t>
                      </a:r>
                      <a:r>
                        <a:rPr lang="en-US" altLang="zh-TW" sz="1100" b="0" i="0" u="non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zh-TW" altLang="en-US" sz="11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507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Drawback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time consuming,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injection of radioactive tracer,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2223080"/>
                  </a:ext>
                </a:extLst>
              </a:tr>
            </a:tbl>
          </a:graphicData>
        </a:graphic>
      </p:graphicFrame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216496FC-EF2E-411F-B7B8-F17E562F76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0098" y="2164295"/>
            <a:ext cx="14111" cy="3989456"/>
          </a:xfrm>
          <a:prstGeom prst="bentConnector3">
            <a:avLst>
              <a:gd name="adj1" fmla="val 289002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83D32C6-1AF8-47D8-9554-EE1A8A689989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63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F1D6CC3-009E-4646-A7F2-C807F965973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alt text">
            <a:extLst>
              <a:ext uri="{FF2B5EF4-FFF2-40B4-BE49-F238E27FC236}">
                <a16:creationId xmlns:a16="http://schemas.microsoft.com/office/drawing/2014/main" id="{DB573B63-92D1-446C-97C7-E70A68A9E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303" y="1044406"/>
            <a:ext cx="6097393" cy="388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46F71C7-7F71-43A8-A09B-1E3ECB34EBB4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040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pic>
        <p:nvPicPr>
          <p:cNvPr id="3074" name="Picture 2" descr="alt text">
            <a:extLst>
              <a:ext uri="{FF2B5EF4-FFF2-40B4-BE49-F238E27FC236}">
                <a16:creationId xmlns:a16="http://schemas.microsoft.com/office/drawing/2014/main" id="{A66CB775-D13A-4C2B-A5C4-5386CE8D8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9520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0EC2DEA7-491C-4DEB-AEFB-DE86E14E159F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456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947951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53896" y="920912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49905" y="93265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-22858" y="993565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13</a:t>
            </a:fld>
            <a:endParaRPr lang="zh-TW" altLang="en-US" dirty="0"/>
          </a:p>
        </p:txBody>
      </p:sp>
      <p:pic>
        <p:nvPicPr>
          <p:cNvPr id="6" name="內容版面配置區 5" descr="一張含有 個人, 套裝, 男人, 領帶 的圖片&#10;&#10;自動產生的描述">
            <a:extLst>
              <a:ext uri="{FF2B5EF4-FFF2-40B4-BE49-F238E27FC236}">
                <a16:creationId xmlns:a16="http://schemas.microsoft.com/office/drawing/2014/main" id="{DD8ABE00-D1C0-4C34-92E7-14E540563B6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479586" y="909991"/>
            <a:ext cx="1699736" cy="2144905"/>
          </a:xfr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2C2F3C0-273A-4A95-97EE-4AAF5CD34E74}"/>
              </a:ext>
            </a:extLst>
          </p:cNvPr>
          <p:cNvSpPr/>
          <p:nvPr/>
        </p:nvSpPr>
        <p:spPr>
          <a:xfrm>
            <a:off x="6453896" y="298160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9FDA3AD-3D3A-4262-80BD-8FB8150178F4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65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947951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53896" y="920912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49905" y="93265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-22858" y="993565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14</a:t>
            </a:fld>
            <a:endParaRPr lang="zh-TW" altLang="en-US" dirty="0"/>
          </a:p>
        </p:txBody>
      </p:sp>
      <p:pic>
        <p:nvPicPr>
          <p:cNvPr id="6" name="內容版面配置區 5" descr="一張含有 個人, 套裝, 男人, 領帶 的圖片&#10;&#10;自動產生的描述">
            <a:extLst>
              <a:ext uri="{FF2B5EF4-FFF2-40B4-BE49-F238E27FC236}">
                <a16:creationId xmlns:a16="http://schemas.microsoft.com/office/drawing/2014/main" id="{DD8ABE00-D1C0-4C34-92E7-14E540563B6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79586" y="909991"/>
            <a:ext cx="1699736" cy="2144905"/>
          </a:xfr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2C2F3C0-273A-4A95-97EE-4AAF5CD34E74}"/>
              </a:ext>
            </a:extLst>
          </p:cNvPr>
          <p:cNvSpPr/>
          <p:nvPr/>
        </p:nvSpPr>
        <p:spPr>
          <a:xfrm>
            <a:off x="6453896" y="298160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D9DED0D-F222-4188-9E83-2F1E6EF8D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133" y="1479507"/>
            <a:ext cx="2023689" cy="113832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6CC8DB90-B99C-437C-9F2C-DAF42FC12809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900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947951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53896" y="920912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49905" y="93265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-22858" y="993565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pic>
        <p:nvPicPr>
          <p:cNvPr id="6" name="內容版面配置區 5" descr="一張含有 個人, 套裝, 男人, 領帶 的圖片&#10;&#10;自動產生的描述">
            <a:extLst>
              <a:ext uri="{FF2B5EF4-FFF2-40B4-BE49-F238E27FC236}">
                <a16:creationId xmlns:a16="http://schemas.microsoft.com/office/drawing/2014/main" id="{DD8ABE00-D1C0-4C34-92E7-14E540563B6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79586" y="909991"/>
            <a:ext cx="1699736" cy="2144905"/>
          </a:xfr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2C2F3C0-273A-4A95-97EE-4AAF5CD34E74}"/>
              </a:ext>
            </a:extLst>
          </p:cNvPr>
          <p:cNvSpPr/>
          <p:nvPr/>
        </p:nvSpPr>
        <p:spPr>
          <a:xfrm>
            <a:off x="6453896" y="298160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ED798C26-FEFE-4B1E-89C2-F002733A9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133" y="1479507"/>
            <a:ext cx="2023689" cy="1138325"/>
          </a:xfrm>
          <a:prstGeom prst="rect">
            <a:avLst/>
          </a:prstGeom>
        </p:spPr>
      </p:pic>
      <p:pic>
        <p:nvPicPr>
          <p:cNvPr id="27" name="圖片 26" descr="一張含有 文字 的圖片&#10;&#10;自動產生的描述">
            <a:extLst>
              <a:ext uri="{FF2B5EF4-FFF2-40B4-BE49-F238E27FC236}">
                <a16:creationId xmlns:a16="http://schemas.microsoft.com/office/drawing/2014/main" id="{D8E89DF3-5FA2-4F29-AFD8-B3CDFB34B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348" y="973862"/>
            <a:ext cx="2054066" cy="2057261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B448EDD3-B06B-42A2-8C3C-376B42E2D4A8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676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947951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53896" y="920912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49905" y="93265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-22858" y="993565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pic>
        <p:nvPicPr>
          <p:cNvPr id="6" name="內容版面配置區 5" descr="一張含有 個人, 套裝, 男人, 領帶 的圖片&#10;&#10;自動產生的描述">
            <a:extLst>
              <a:ext uri="{FF2B5EF4-FFF2-40B4-BE49-F238E27FC236}">
                <a16:creationId xmlns:a16="http://schemas.microsoft.com/office/drawing/2014/main" id="{DD8ABE00-D1C0-4C34-92E7-14E540563B6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79586" y="909991"/>
            <a:ext cx="1699736" cy="2144905"/>
          </a:xfrm>
        </p:spPr>
      </p:pic>
      <p:pic>
        <p:nvPicPr>
          <p:cNvPr id="14" name="Picture 2" descr="alt text">
            <a:extLst>
              <a:ext uri="{FF2B5EF4-FFF2-40B4-BE49-F238E27FC236}">
                <a16:creationId xmlns:a16="http://schemas.microsoft.com/office/drawing/2014/main" id="{F571FAF4-6079-43BD-A39A-1D134EABB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3008647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2C2F3C0-273A-4A95-97EE-4AAF5CD34E74}"/>
              </a:ext>
            </a:extLst>
          </p:cNvPr>
          <p:cNvSpPr/>
          <p:nvPr/>
        </p:nvSpPr>
        <p:spPr>
          <a:xfrm>
            <a:off x="6453896" y="298160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8C72DB-7C8A-40B5-8429-497B950787FF}"/>
              </a:ext>
            </a:extLst>
          </p:cNvPr>
          <p:cNvSpPr/>
          <p:nvPr/>
        </p:nvSpPr>
        <p:spPr>
          <a:xfrm>
            <a:off x="3049905" y="2993354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F0C8232-10EB-4907-AFCB-3A2F9D82183C}"/>
              </a:ext>
            </a:extLst>
          </p:cNvPr>
          <p:cNvSpPr/>
          <p:nvPr/>
        </p:nvSpPr>
        <p:spPr>
          <a:xfrm>
            <a:off x="-22858" y="3054261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 descr="一張含有 個人, 男人, 牆, 服飾 的圖片&#10;&#10;自動產生的描述">
            <a:extLst>
              <a:ext uri="{FF2B5EF4-FFF2-40B4-BE49-F238E27FC236}">
                <a16:creationId xmlns:a16="http://schemas.microsoft.com/office/drawing/2014/main" id="{9ED5C42A-CF7C-4252-9A43-6B9F9A7A4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60" y="3185303"/>
            <a:ext cx="1520824" cy="182498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884FB04-C2A5-4087-8B30-F228619FB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133" y="1479507"/>
            <a:ext cx="2023689" cy="1138325"/>
          </a:xfrm>
          <a:prstGeom prst="rect">
            <a:avLst/>
          </a:prstGeom>
        </p:spPr>
      </p:pic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DF50B0C8-21CE-4A70-BFB3-726E4F85C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348" y="973862"/>
            <a:ext cx="2054066" cy="2057261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55D75EDD-6243-415D-9C0D-1DFFC6B7AA66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654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947951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53896" y="920912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49905" y="93265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-22858" y="993565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pic>
        <p:nvPicPr>
          <p:cNvPr id="6" name="內容版面配置區 5" descr="一張含有 個人, 套裝, 男人, 領帶 的圖片&#10;&#10;自動產生的描述">
            <a:extLst>
              <a:ext uri="{FF2B5EF4-FFF2-40B4-BE49-F238E27FC236}">
                <a16:creationId xmlns:a16="http://schemas.microsoft.com/office/drawing/2014/main" id="{DD8ABE00-D1C0-4C34-92E7-14E540563B6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79586" y="909991"/>
            <a:ext cx="1699736" cy="2144905"/>
          </a:xfrm>
        </p:spPr>
      </p:pic>
      <p:pic>
        <p:nvPicPr>
          <p:cNvPr id="14" name="Picture 2" descr="alt text">
            <a:extLst>
              <a:ext uri="{FF2B5EF4-FFF2-40B4-BE49-F238E27FC236}">
                <a16:creationId xmlns:a16="http://schemas.microsoft.com/office/drawing/2014/main" id="{F571FAF4-6079-43BD-A39A-1D134EABB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3008647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2C2F3C0-273A-4A95-97EE-4AAF5CD34E74}"/>
              </a:ext>
            </a:extLst>
          </p:cNvPr>
          <p:cNvSpPr/>
          <p:nvPr/>
        </p:nvSpPr>
        <p:spPr>
          <a:xfrm>
            <a:off x="6453896" y="298160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8C72DB-7C8A-40B5-8429-497B950787FF}"/>
              </a:ext>
            </a:extLst>
          </p:cNvPr>
          <p:cNvSpPr/>
          <p:nvPr/>
        </p:nvSpPr>
        <p:spPr>
          <a:xfrm>
            <a:off x="3049905" y="2993354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F0C8232-10EB-4907-AFCB-3A2F9D82183C}"/>
              </a:ext>
            </a:extLst>
          </p:cNvPr>
          <p:cNvSpPr/>
          <p:nvPr/>
        </p:nvSpPr>
        <p:spPr>
          <a:xfrm>
            <a:off x="-22858" y="3054261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EE6AF2B9-8AF8-416A-B295-5FC8C5740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50" y="3139775"/>
            <a:ext cx="1817371" cy="1817371"/>
          </a:xfrm>
          <a:prstGeom prst="rect">
            <a:avLst/>
          </a:prstGeom>
        </p:spPr>
      </p:pic>
      <p:pic>
        <p:nvPicPr>
          <p:cNvPr id="23" name="圖片 22" descr="一張含有 個人, 男人, 牆, 服飾 的圖片&#10;&#10;自動產生的描述">
            <a:extLst>
              <a:ext uri="{FF2B5EF4-FFF2-40B4-BE49-F238E27FC236}">
                <a16:creationId xmlns:a16="http://schemas.microsoft.com/office/drawing/2014/main" id="{9ED5C42A-CF7C-4252-9A43-6B9F9A7A4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60" y="3185303"/>
            <a:ext cx="1520824" cy="182498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884FB04-C2A5-4087-8B30-F228619FB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133" y="1479507"/>
            <a:ext cx="2023689" cy="1138325"/>
          </a:xfrm>
          <a:prstGeom prst="rect">
            <a:avLst/>
          </a:prstGeom>
        </p:spPr>
      </p:pic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DF50B0C8-21CE-4A70-BFB3-726E4F85C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348" y="973862"/>
            <a:ext cx="2054066" cy="2057261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55D75EDD-6243-415D-9C0D-1DFFC6B7AA66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971A0D-DE1B-42F6-B7E8-CFE086297A81}"/>
              </a:ext>
            </a:extLst>
          </p:cNvPr>
          <p:cNvSpPr txBox="1"/>
          <p:nvPr/>
        </p:nvSpPr>
        <p:spPr>
          <a:xfrm>
            <a:off x="3251520" y="4938861"/>
            <a:ext cx="2464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Self-Portrait - Pablo Picasso (1907)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10436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947951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53896" y="920912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49905" y="93265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-22858" y="993565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pic>
        <p:nvPicPr>
          <p:cNvPr id="6" name="內容版面配置區 5" descr="一張含有 個人, 套裝, 男人, 領帶 的圖片&#10;&#10;自動產生的描述">
            <a:extLst>
              <a:ext uri="{FF2B5EF4-FFF2-40B4-BE49-F238E27FC236}">
                <a16:creationId xmlns:a16="http://schemas.microsoft.com/office/drawing/2014/main" id="{DD8ABE00-D1C0-4C34-92E7-14E540563B6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479586" y="909991"/>
            <a:ext cx="1699736" cy="2144905"/>
          </a:xfrm>
        </p:spPr>
      </p:pic>
      <p:pic>
        <p:nvPicPr>
          <p:cNvPr id="14" name="Picture 2" descr="alt text">
            <a:extLst>
              <a:ext uri="{FF2B5EF4-FFF2-40B4-BE49-F238E27FC236}">
                <a16:creationId xmlns:a16="http://schemas.microsoft.com/office/drawing/2014/main" id="{F571FAF4-6079-43BD-A39A-1D134EABB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3008647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2C2F3C0-273A-4A95-97EE-4AAF5CD34E74}"/>
              </a:ext>
            </a:extLst>
          </p:cNvPr>
          <p:cNvSpPr/>
          <p:nvPr/>
        </p:nvSpPr>
        <p:spPr>
          <a:xfrm>
            <a:off x="6453896" y="298160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8C72DB-7C8A-40B5-8429-497B950787FF}"/>
              </a:ext>
            </a:extLst>
          </p:cNvPr>
          <p:cNvSpPr/>
          <p:nvPr/>
        </p:nvSpPr>
        <p:spPr>
          <a:xfrm>
            <a:off x="3049905" y="2993354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F0C8232-10EB-4907-AFCB-3A2F9D82183C}"/>
              </a:ext>
            </a:extLst>
          </p:cNvPr>
          <p:cNvSpPr/>
          <p:nvPr/>
        </p:nvSpPr>
        <p:spPr>
          <a:xfrm>
            <a:off x="-22858" y="3054261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EE6AF2B9-8AF8-416A-B295-5FC8C5740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150" y="3139775"/>
            <a:ext cx="1817371" cy="1817371"/>
          </a:xfrm>
          <a:prstGeom prst="rect">
            <a:avLst/>
          </a:prstGeom>
        </p:spPr>
      </p:pic>
      <p:pic>
        <p:nvPicPr>
          <p:cNvPr id="21" name="圖片 20" descr="一張含有 文字, 男人, 個人, 套裝 的圖片&#10;&#10;自動產生的描述">
            <a:extLst>
              <a:ext uri="{FF2B5EF4-FFF2-40B4-BE49-F238E27FC236}">
                <a16:creationId xmlns:a16="http://schemas.microsoft.com/office/drawing/2014/main" id="{7696A409-6420-4E19-B130-697E49EAA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841" y="3091699"/>
            <a:ext cx="1946437" cy="1949464"/>
          </a:xfrm>
          <a:prstGeom prst="rect">
            <a:avLst/>
          </a:prstGeom>
        </p:spPr>
      </p:pic>
      <p:pic>
        <p:nvPicPr>
          <p:cNvPr id="23" name="圖片 22" descr="一張含有 個人, 男人, 牆, 服飾 的圖片&#10;&#10;自動產生的描述">
            <a:extLst>
              <a:ext uri="{FF2B5EF4-FFF2-40B4-BE49-F238E27FC236}">
                <a16:creationId xmlns:a16="http://schemas.microsoft.com/office/drawing/2014/main" id="{9ED5C42A-CF7C-4252-9A43-6B9F9A7A4E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660" y="3185303"/>
            <a:ext cx="1520824" cy="182498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884FB04-C2A5-4087-8B30-F228619FB1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1133" y="1479507"/>
            <a:ext cx="2023689" cy="1138325"/>
          </a:xfrm>
          <a:prstGeom prst="rect">
            <a:avLst/>
          </a:prstGeom>
        </p:spPr>
      </p:pic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DF50B0C8-21CE-4A70-BFB3-726E4F85CF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0348" y="973862"/>
            <a:ext cx="2054066" cy="2057261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0BF86370-F307-4A4B-9029-BD121797EF0B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31A7AE6-A526-4787-817D-FADA76A3233F}"/>
              </a:ext>
            </a:extLst>
          </p:cNvPr>
          <p:cNvSpPr txBox="1"/>
          <p:nvPr/>
        </p:nvSpPr>
        <p:spPr>
          <a:xfrm>
            <a:off x="3251520" y="4938861"/>
            <a:ext cx="2464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Self-Portrait - Pablo Picasso (1907)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15906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1239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76754" y="994200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72763" y="1005946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0" y="1066853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What if we can transfer</a:t>
            </a:r>
            <a:r>
              <a:rPr lang="zh-TW" altLang="en-US" dirty="0"/>
              <a:t> </a:t>
            </a:r>
            <a:r>
              <a:rPr lang="en-US" altLang="zh-TW" dirty="0"/>
              <a:t>T1-MRI images to FDG-PET images?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pic>
        <p:nvPicPr>
          <p:cNvPr id="14" name="圖片 13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7057351C-7FA6-4EDC-9263-3092662A7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070" y="1005946"/>
            <a:ext cx="2268000" cy="2268000"/>
          </a:xfrm>
          <a:prstGeom prst="rect">
            <a:avLst/>
          </a:prstGeom>
        </p:spPr>
      </p:pic>
      <p:pic>
        <p:nvPicPr>
          <p:cNvPr id="15" name="圖片 14" descr="一張含有 齒輪, 火山口 的圖片&#10;&#10;自動產生的描述">
            <a:extLst>
              <a:ext uri="{FF2B5EF4-FFF2-40B4-BE49-F238E27FC236}">
                <a16:creationId xmlns:a16="http://schemas.microsoft.com/office/drawing/2014/main" id="{D1703160-8E0D-45B7-9F8B-D2A983863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30" y="1005946"/>
            <a:ext cx="2268000" cy="2268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DC438C5-348F-4580-8138-995FA53DAF1E}"/>
              </a:ext>
            </a:extLst>
          </p:cNvPr>
          <p:cNvSpPr txBox="1"/>
          <p:nvPr/>
        </p:nvSpPr>
        <p:spPr>
          <a:xfrm>
            <a:off x="3370074" y="196961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Any PET image</a:t>
            </a:r>
          </a:p>
          <a:p>
            <a:pPr algn="ctr"/>
            <a:r>
              <a:rPr lang="en-US" altLang="zh-TW" dirty="0"/>
              <a:t>(to indicate the</a:t>
            </a:r>
            <a:r>
              <a:rPr lang="zh-TW" altLang="en-US" dirty="0"/>
              <a:t> </a:t>
            </a:r>
            <a:r>
              <a:rPr lang="en-US" altLang="zh-TW" dirty="0"/>
              <a:t>“PET” style)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EEF84C8-7DC1-4914-B533-DFB9C62BD009}"/>
              </a:ext>
            </a:extLst>
          </p:cNvPr>
          <p:cNvSpPr txBox="1"/>
          <p:nvPr/>
        </p:nvSpPr>
        <p:spPr>
          <a:xfrm>
            <a:off x="173776" y="3071617"/>
            <a:ext cx="2392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T1-MRI images of a patient 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0DE3DAD-E84F-48CA-8FD3-B03175D85857}"/>
              </a:ext>
            </a:extLst>
          </p:cNvPr>
          <p:cNvSpPr txBox="1"/>
          <p:nvPr/>
        </p:nvSpPr>
        <p:spPr>
          <a:xfrm>
            <a:off x="6665070" y="3023175"/>
            <a:ext cx="2533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FDG-PET images of a patient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93F37AA-D58E-46F8-9E30-58C8B4F8CDF4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89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D60DD-9FB2-4956-96E6-6EBB6212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Take home message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0066F9-F839-4E37-B079-8917E8879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93E95A1-A11C-4A16-8F87-BB083943EA7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TW" sz="2000" dirty="0"/>
              <a:t>We use representational similarity to verify our proposed hypotheses that the translation from T1-MR to PET images comprises the </a:t>
            </a:r>
            <a:r>
              <a:rPr lang="en-US" altLang="zh-TW" sz="2000" b="1" u="sng" dirty="0"/>
              <a:t>recognition of brain tissue types and brain regions</a:t>
            </a:r>
            <a:r>
              <a:rPr lang="en-US" altLang="zh-TW" sz="2000" dirty="0"/>
              <a:t>. </a:t>
            </a:r>
          </a:p>
          <a:p>
            <a:endParaRPr lang="zh-TW" altLang="en-US" dirty="0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EA9F5456-6590-42C6-874C-1D80B0508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497" y="2101019"/>
            <a:ext cx="4744918" cy="2803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8832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dirty="0"/>
              <a:t> 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2A30E0C-D311-4926-848D-519755B85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56" y="1083135"/>
            <a:ext cx="8897101" cy="296836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7622AD-C80B-4A96-A638-34B9049FDFA1}"/>
              </a:ext>
            </a:extLst>
          </p:cNvPr>
          <p:cNvSpPr txBox="1"/>
          <p:nvPr/>
        </p:nvSpPr>
        <p:spPr>
          <a:xfrm>
            <a:off x="302455" y="4124412"/>
            <a:ext cx="8440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/>
              <a:t>Synthetic images are meaningful for subjects in both extremes of disease spectrum.</a:t>
            </a:r>
            <a:r>
              <a:rPr lang="en-US" altLang="zh-TW" sz="1200" dirty="0"/>
              <a:t> </a:t>
            </a:r>
          </a:p>
          <a:p>
            <a:pPr algn="just"/>
            <a:r>
              <a:rPr lang="en-US" altLang="zh-TW" sz="1200" dirty="0">
                <a:highlight>
                  <a:srgbClr val="FFFF00"/>
                </a:highlight>
              </a:rPr>
              <a:t>Left: CN. Middle: MCI. Right: AD.</a:t>
            </a:r>
            <a:r>
              <a:rPr lang="en-US" altLang="zh-TW" sz="1200" dirty="0"/>
              <a:t> The generated PET images show consistency of hypometabolism (less red, more yellow) with the ground truth image. </a:t>
            </a:r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3112CC-822D-4EA6-9A89-EED83ADF96B6}"/>
              </a:ext>
            </a:extLst>
          </p:cNvPr>
          <p:cNvSpPr/>
          <p:nvPr/>
        </p:nvSpPr>
        <p:spPr>
          <a:xfrm>
            <a:off x="2881631" y="1083135"/>
            <a:ext cx="6125625" cy="3041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C43D34-A7BF-4585-B5AF-A857F52A1531}"/>
              </a:ext>
            </a:extLst>
          </p:cNvPr>
          <p:cNvSpPr txBox="1"/>
          <p:nvPr/>
        </p:nvSpPr>
        <p:spPr>
          <a:xfrm>
            <a:off x="0" y="4743390"/>
            <a:ext cx="58443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H., Mehta, R., Zhou, H. H., Huang, Z., Johnson, S. C., Prabhakaran, V., &amp; Singh, V. (2019). Dual-glow: Conditional flow-based generative model for modality transfer. CVPR (pp. 10611-10620).</a:t>
            </a:r>
            <a:endParaRPr lang="zh-TW" altLang="en-US" sz="1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B396E7-B2FD-4953-8625-2B428FE31A7A}"/>
              </a:ext>
            </a:extLst>
          </p:cNvPr>
          <p:cNvSpPr txBox="1"/>
          <p:nvPr/>
        </p:nvSpPr>
        <p:spPr>
          <a:xfrm>
            <a:off x="287650" y="975522"/>
            <a:ext cx="260359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MRI         real PET   Prediction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1783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dirty="0"/>
              <a:t> 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2A30E0C-D311-4926-848D-519755B85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56" y="1083135"/>
            <a:ext cx="8897101" cy="296836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7622AD-C80B-4A96-A638-34B9049FDFA1}"/>
              </a:ext>
            </a:extLst>
          </p:cNvPr>
          <p:cNvSpPr txBox="1"/>
          <p:nvPr/>
        </p:nvSpPr>
        <p:spPr>
          <a:xfrm>
            <a:off x="302455" y="4124412"/>
            <a:ext cx="8440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/>
              <a:t>Synthetic images are meaningful for subjects in both extremes of disease spectrum.</a:t>
            </a:r>
            <a:r>
              <a:rPr lang="en-US" altLang="zh-TW" sz="1200" dirty="0"/>
              <a:t> </a:t>
            </a:r>
          </a:p>
          <a:p>
            <a:pPr algn="just"/>
            <a:r>
              <a:rPr lang="en-US" altLang="zh-TW" sz="1200" dirty="0">
                <a:highlight>
                  <a:srgbClr val="FFFF00"/>
                </a:highlight>
              </a:rPr>
              <a:t>Left: CN. Middle: MCI. Right: AD.</a:t>
            </a:r>
            <a:r>
              <a:rPr lang="en-US" altLang="zh-TW" sz="1200" dirty="0"/>
              <a:t> The generated PET images show consistency of hypometabolism (less red, more yellow) with the ground truth image. </a:t>
            </a:r>
            <a:endParaRPr lang="zh-TW" altLang="en-US" sz="1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97F9F2A-09FB-41D2-BEF5-A554400CB505}"/>
              </a:ext>
            </a:extLst>
          </p:cNvPr>
          <p:cNvSpPr txBox="1"/>
          <p:nvPr/>
        </p:nvSpPr>
        <p:spPr>
          <a:xfrm>
            <a:off x="0" y="4743390"/>
            <a:ext cx="58443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H., Mehta, R., Zhou, H. H., Huang, Z., Johnson, S. C., Prabhakaran, V., &amp; Singh, V. (2019). Dual-glow: Conditional flow-based generative model for modality transfer. CVPR (pp. 10611-10620).</a:t>
            </a:r>
            <a:endParaRPr lang="zh-TW" altLang="en-US" sz="1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AC6181-5405-45DC-AF25-EB8F894B1944}"/>
              </a:ext>
            </a:extLst>
          </p:cNvPr>
          <p:cNvSpPr txBox="1"/>
          <p:nvPr/>
        </p:nvSpPr>
        <p:spPr>
          <a:xfrm>
            <a:off x="287650" y="975522"/>
            <a:ext cx="25939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MRI         real PET   Synthetic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17A3B0-C9D7-4388-A1DA-A7B13E187D75}"/>
              </a:ext>
            </a:extLst>
          </p:cNvPr>
          <p:cNvSpPr txBox="1"/>
          <p:nvPr/>
        </p:nvSpPr>
        <p:spPr>
          <a:xfrm>
            <a:off x="3350463" y="989703"/>
            <a:ext cx="25939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MRI         real PET   Prediction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558CAA8-AC0A-4EA2-BCD8-FA5E85E3FEBD}"/>
              </a:ext>
            </a:extLst>
          </p:cNvPr>
          <p:cNvSpPr txBox="1"/>
          <p:nvPr/>
        </p:nvSpPr>
        <p:spPr>
          <a:xfrm>
            <a:off x="6439864" y="989703"/>
            <a:ext cx="25939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MRI         real PET   Prediction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B73230E-5F55-4204-8110-3DCC7DCAED2C}"/>
              </a:ext>
            </a:extLst>
          </p:cNvPr>
          <p:cNvSpPr txBox="1"/>
          <p:nvPr/>
        </p:nvSpPr>
        <p:spPr>
          <a:xfrm>
            <a:off x="7470626" y="227848"/>
            <a:ext cx="1405746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MAE:    &lt; 1%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PSNR:  29.56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SSIM:   0.898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709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891E6-0C09-4DE5-A3D9-78D64A23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dirty="0"/>
              <a:t> 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B351123-9C5A-4EB0-B26F-A13BEBF8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DCF96B7-EBA1-4BC3-B8EC-DFFC7336ACD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006517" y="869950"/>
            <a:ext cx="6954754" cy="3632200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0E3746E-74B3-4D9A-9C6D-38FF2AD3BAE1}"/>
              </a:ext>
            </a:extLst>
          </p:cNvPr>
          <p:cNvSpPr/>
          <p:nvPr/>
        </p:nvSpPr>
        <p:spPr>
          <a:xfrm>
            <a:off x="2039815" y="869950"/>
            <a:ext cx="991773" cy="363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72D6839-DD10-4E03-A7FD-93F7DB40E243}"/>
              </a:ext>
            </a:extLst>
          </p:cNvPr>
          <p:cNvSpPr/>
          <p:nvPr/>
        </p:nvSpPr>
        <p:spPr>
          <a:xfrm>
            <a:off x="3031588" y="869950"/>
            <a:ext cx="1978178" cy="363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19BA533-0D61-4DBF-8D5E-4D2AFDCE3B97}"/>
              </a:ext>
            </a:extLst>
          </p:cNvPr>
          <p:cNvSpPr/>
          <p:nvPr/>
        </p:nvSpPr>
        <p:spPr>
          <a:xfrm>
            <a:off x="5009766" y="869950"/>
            <a:ext cx="1967132" cy="363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AAFCC16-DC4A-4D21-8297-178DA489BD90}"/>
              </a:ext>
            </a:extLst>
          </p:cNvPr>
          <p:cNvSpPr txBox="1"/>
          <p:nvPr/>
        </p:nvSpPr>
        <p:spPr>
          <a:xfrm>
            <a:off x="6854173" y="4460974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Conventional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1A2FFC3-924F-41C3-A4A9-0B0544B88142}"/>
              </a:ext>
            </a:extLst>
          </p:cNvPr>
          <p:cNvSpPr txBox="1"/>
          <p:nvPr/>
        </p:nvSpPr>
        <p:spPr>
          <a:xfrm>
            <a:off x="2039815" y="4460974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Latest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AD61EC6-4BA9-4B41-9B95-A7D5780B9B2B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flipH="1">
            <a:off x="2711794" y="4614863"/>
            <a:ext cx="41423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B87FFE0-09F3-4757-B159-BDF0DFE00248}"/>
              </a:ext>
            </a:extLst>
          </p:cNvPr>
          <p:cNvSpPr txBox="1"/>
          <p:nvPr/>
        </p:nvSpPr>
        <p:spPr>
          <a:xfrm>
            <a:off x="0" y="4743390"/>
            <a:ext cx="58443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H., Mehta, R., Zhou, H. H., Huang, Z., Johnson, S. C., Prabhakaran, V., &amp; Singh, V. (2019). Dual-glow: Conditional flow-based generative model for modality transfer. CVPR (pp. 10611-10620).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5395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DF3B5D-CA59-4B38-9FBB-8BD8962B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dirty="0"/>
              <a:t> However, there are several major concerns when it comes to clinical applications.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71D33E5-F951-4280-8730-7F89587362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FCFCE7-33D9-4AD2-BE53-62983EEFA25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ClrTx/>
              <a:buFontTx/>
              <a:buChar char="-"/>
            </a:pPr>
            <a:r>
              <a:rPr lang="en-US" altLang="zh-TW" dirty="0">
                <a:solidFill>
                  <a:schemeClr val="tx1"/>
                </a:solidFill>
              </a:rPr>
              <a:t>Robustness to distributional biases (population, organs, diseases).</a:t>
            </a: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r>
              <a:rPr lang="en-US" altLang="zh-TW" dirty="0">
                <a:solidFill>
                  <a:schemeClr val="tx1"/>
                </a:solidFill>
              </a:rPr>
              <a:t>Robustness to systemic biases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(scanning devices and protocols, preprocessing techniques).</a:t>
            </a: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r>
              <a:rPr lang="en-US" altLang="zh-TW" dirty="0">
                <a:solidFill>
                  <a:schemeClr val="tx1"/>
                </a:solidFill>
              </a:rPr>
              <a:t>Robustness to out-of-distribution cases, noise and adversarial perturbations.</a:t>
            </a: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Lungs Icon | Medical Health Iconset | GraphicLoads">
            <a:extLst>
              <a:ext uri="{FF2B5EF4-FFF2-40B4-BE49-F238E27FC236}">
                <a16:creationId xmlns:a16="http://schemas.microsoft.com/office/drawing/2014/main" id="{3ACB54CB-633C-4639-AF3B-CF9D9807B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719" y="1579318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ack brain icon - Free black brain icons">
            <a:extLst>
              <a:ext uri="{FF2B5EF4-FFF2-40B4-BE49-F238E27FC236}">
                <a16:creationId xmlns:a16="http://schemas.microsoft.com/office/drawing/2014/main" id="{439335C2-9F05-45FD-A0C3-2B6F42236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05" y="1577526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ld age - icon by Adioma">
            <a:extLst>
              <a:ext uri="{FF2B5EF4-FFF2-40B4-BE49-F238E27FC236}">
                <a16:creationId xmlns:a16="http://schemas.microsoft.com/office/drawing/2014/main" id="{4C595233-88D0-492C-B3C2-EABBAA9E6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28" y="1577526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aby Icons - Download 143 Free Baby icons here">
            <a:extLst>
              <a:ext uri="{FF2B5EF4-FFF2-40B4-BE49-F238E27FC236}">
                <a16:creationId xmlns:a16="http://schemas.microsoft.com/office/drawing/2014/main" id="{1C84AC2F-7A11-4506-8AA0-D6BF99809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510" y="157960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RI Scan icon PNG and SVG Vector Free Download">
            <a:extLst>
              <a:ext uri="{FF2B5EF4-FFF2-40B4-BE49-F238E27FC236}">
                <a16:creationId xmlns:a16="http://schemas.microsoft.com/office/drawing/2014/main" id="{F335710C-5406-4EF7-ABC0-1137E21B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562" y="3247838"/>
            <a:ext cx="896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iemens, logo Free Icon - Icon-Icons.com">
            <a:extLst>
              <a:ext uri="{FF2B5EF4-FFF2-40B4-BE49-F238E27FC236}">
                <a16:creationId xmlns:a16="http://schemas.microsoft.com/office/drawing/2014/main" id="{C2BB6EEF-708D-4E6B-B1B2-4E4BAD00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61" y="3247838"/>
            <a:ext cx="18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6" descr="Philips Vector SVG Icon - SVG Repo">
            <a:extLst>
              <a:ext uri="{FF2B5EF4-FFF2-40B4-BE49-F238E27FC236}">
                <a16:creationId xmlns:a16="http://schemas.microsoft.com/office/drawing/2014/main" id="{1B9ADF91-0D76-4987-9851-6081BA49B9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7735" y="30328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18" descr="Philips Vector SVG Icon - SVG Repo">
            <a:extLst>
              <a:ext uri="{FF2B5EF4-FFF2-40B4-BE49-F238E27FC236}">
                <a16:creationId xmlns:a16="http://schemas.microsoft.com/office/drawing/2014/main" id="{FC10DC21-0313-4261-B7B6-17C2FAD4B8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0135" y="31852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46" name="Picture 22" descr="Philips  free icon">
            <a:extLst>
              <a:ext uri="{FF2B5EF4-FFF2-40B4-BE49-F238E27FC236}">
                <a16:creationId xmlns:a16="http://schemas.microsoft.com/office/drawing/2014/main" id="{1F187E3A-88CE-491C-AC1C-A5707448E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669" y="3216554"/>
            <a:ext cx="962567" cy="96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328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AA76603-F12E-46D6-BC9C-1E1CA27FF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92" y="1136845"/>
            <a:ext cx="3611799" cy="21405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6A167D0-4845-473E-BD2D-2856B995D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761" y="1136846"/>
            <a:ext cx="3245473" cy="1259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DBFAFD0-EDDA-4F66-B729-2DB97C7F80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2" t="7720" r="25465" b="22672"/>
          <a:stretch/>
        </p:blipFill>
        <p:spPr>
          <a:xfrm>
            <a:off x="4184761" y="2508981"/>
            <a:ext cx="3246120" cy="7683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611A459-BA6E-4926-86F9-641FD56F0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24" y="3462126"/>
            <a:ext cx="3582607" cy="14420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2674564-5E07-442C-8959-8B940E08E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991" y="3462126"/>
            <a:ext cx="4368676" cy="14420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91C8932-CD91-482F-B602-6557139E8F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892" y="1130947"/>
            <a:ext cx="5304305" cy="2587641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59B8933-FD03-4339-B8E1-0B18B5BD9B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7318" y="2967877"/>
            <a:ext cx="5410137" cy="1936336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2B32B29-8FDE-4864-A886-05B473A521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7381" y="1130947"/>
            <a:ext cx="6250075" cy="1822939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EDF3B5D-CA59-4B38-9FBB-8BD8962B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dirty="0"/>
              <a:t> Even more, </a:t>
            </a:r>
            <a:r>
              <a:rPr lang="en-US" altLang="zh-TW" dirty="0">
                <a:solidFill>
                  <a:schemeClr val="tx1"/>
                </a:solidFill>
              </a:rPr>
              <a:t>deep learning models remain black-box for most AI scientists.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71D33E5-F951-4280-8730-7F89587362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99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44EB90-E7AB-41D7-9A6E-C3FA240CE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Motivation </a:t>
            </a:r>
            <a:r>
              <a:rPr lang="en-US" altLang="zh-TW" dirty="0"/>
              <a:t> We don’t know how </a:t>
            </a:r>
            <a:r>
              <a:rPr lang="en-US" altLang="zh-TW" dirty="0">
                <a:solidFill>
                  <a:schemeClr val="tx1"/>
                </a:solidFill>
              </a:rPr>
              <a:t>deep learning models translate T1-MRI images to FDG-PET images?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FF82A5-689A-40D0-8221-2D8E131EF8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25</a:t>
            </a:fld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B1CD792E-25A0-4765-A06B-A512FF49486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TW" dirty="0"/>
              <a:t>Can it be applied to different organs and to various diseases?</a:t>
            </a:r>
          </a:p>
          <a:p>
            <a:r>
              <a:rPr lang="en-US" altLang="zh-TW" dirty="0"/>
              <a:t>What are the limitations of this technique?</a:t>
            </a:r>
          </a:p>
          <a:p>
            <a:pPr marL="95250" indent="0">
              <a:buNone/>
            </a:pPr>
            <a:endParaRPr lang="en-US" altLang="zh-TW" dirty="0"/>
          </a:p>
        </p:txBody>
      </p:sp>
      <p:pic>
        <p:nvPicPr>
          <p:cNvPr id="9" name="Picture 2" descr="Lungs Icon | Medical Health Iconset | GraphicLoads">
            <a:extLst>
              <a:ext uri="{FF2B5EF4-FFF2-40B4-BE49-F238E27FC236}">
                <a16:creationId xmlns:a16="http://schemas.microsoft.com/office/drawing/2014/main" id="{97451098-16BE-4D28-874D-BC894A70E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268" y="231337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lack brain icon - Free black brain icons">
            <a:extLst>
              <a:ext uri="{FF2B5EF4-FFF2-40B4-BE49-F238E27FC236}">
                <a16:creationId xmlns:a16="http://schemas.microsoft.com/office/drawing/2014/main" id="{374ED42C-D5CD-4D35-B089-893086939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454" y="231158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Old age - icon by Adioma">
            <a:extLst>
              <a:ext uri="{FF2B5EF4-FFF2-40B4-BE49-F238E27FC236}">
                <a16:creationId xmlns:a16="http://schemas.microsoft.com/office/drawing/2014/main" id="{9B291094-E388-46D2-86E1-876EE6902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677" y="231158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Baby Icons - Download 143 Free Baby icons here">
            <a:extLst>
              <a:ext uri="{FF2B5EF4-FFF2-40B4-BE49-F238E27FC236}">
                <a16:creationId xmlns:a16="http://schemas.microsoft.com/office/drawing/2014/main" id="{0772069F-311F-41DB-A476-E734800B7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059" y="2313657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MRI Scan icon PNG and SVG Vector Free Download">
            <a:extLst>
              <a:ext uri="{FF2B5EF4-FFF2-40B4-BE49-F238E27FC236}">
                <a16:creationId xmlns:a16="http://schemas.microsoft.com/office/drawing/2014/main" id="{9DF36EB3-EAD1-4F62-A209-8EFAA601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115" y="3555247"/>
            <a:ext cx="896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Siemens, logo Free Icon - Icon-Icons.com">
            <a:extLst>
              <a:ext uri="{FF2B5EF4-FFF2-40B4-BE49-F238E27FC236}">
                <a16:creationId xmlns:a16="http://schemas.microsoft.com/office/drawing/2014/main" id="{AE06AFBF-4498-4810-903D-FB9207D1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114" y="3555247"/>
            <a:ext cx="18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2" descr="Philips  free icon">
            <a:extLst>
              <a:ext uri="{FF2B5EF4-FFF2-40B4-BE49-F238E27FC236}">
                <a16:creationId xmlns:a16="http://schemas.microsoft.com/office/drawing/2014/main" id="{0AEC86E9-6800-4F63-8060-DA0885A5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222" y="3523963"/>
            <a:ext cx="962567" cy="96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006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44EB90-E7AB-41D7-9A6E-C3FA240CE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Motivation </a:t>
            </a:r>
            <a:r>
              <a:rPr lang="en-US" altLang="zh-TW" dirty="0"/>
              <a:t> We don’t know how </a:t>
            </a:r>
            <a:r>
              <a:rPr lang="en-US" altLang="zh-TW" dirty="0">
                <a:solidFill>
                  <a:schemeClr val="tx1"/>
                </a:solidFill>
              </a:rPr>
              <a:t>deep learning models translate T1-MRI images to FDG-PET images?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FF82A5-689A-40D0-8221-2D8E131EF8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26</a:t>
            </a:fld>
            <a:endParaRPr lang="zh-TW" altLang="en-US" dirty="0"/>
          </a:p>
        </p:txBody>
      </p:sp>
      <p:pic>
        <p:nvPicPr>
          <p:cNvPr id="5" name="內容版面配置區 6">
            <a:extLst>
              <a:ext uri="{FF2B5EF4-FFF2-40B4-BE49-F238E27FC236}">
                <a16:creationId xmlns:a16="http://schemas.microsoft.com/office/drawing/2014/main" id="{C947A636-1D4B-4470-8B41-2CBC0366C5D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1624299" y="1221098"/>
            <a:ext cx="5668599" cy="3348884"/>
          </a:xfr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C2004E47-5103-4801-8E2D-E06DBB10ED7E}"/>
              </a:ext>
            </a:extLst>
          </p:cNvPr>
          <p:cNvSpPr/>
          <p:nvPr/>
        </p:nvSpPr>
        <p:spPr>
          <a:xfrm>
            <a:off x="2932176" y="1414272"/>
            <a:ext cx="1804416" cy="1804416"/>
          </a:xfrm>
          <a:prstGeom prst="ellipse">
            <a:avLst/>
          </a:prstGeom>
          <a:solidFill>
            <a:srgbClr val="565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/>
              <a:t>?</a:t>
            </a:r>
            <a:endParaRPr lang="zh-TW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693CAB6-3F9F-431D-AF35-97755309F845}"/>
              </a:ext>
            </a:extLst>
          </p:cNvPr>
          <p:cNvSpPr/>
          <p:nvPr/>
        </p:nvSpPr>
        <p:spPr>
          <a:xfrm>
            <a:off x="4572000" y="2895540"/>
            <a:ext cx="1478565" cy="1493580"/>
          </a:xfrm>
          <a:prstGeom prst="ellipse">
            <a:avLst/>
          </a:prstGeom>
          <a:solidFill>
            <a:srgbClr val="333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/>
              <a:t>?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88458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80DFB-3CB9-45CB-82C2-03B351FB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Motivation </a:t>
            </a:r>
            <a:r>
              <a:rPr lang="en-US" altLang="zh-TW" dirty="0"/>
              <a:t> We don’t know how </a:t>
            </a:r>
            <a:r>
              <a:rPr lang="en-US" altLang="zh-TW" dirty="0">
                <a:solidFill>
                  <a:schemeClr val="tx1"/>
                </a:solidFill>
              </a:rPr>
              <a:t>deep learning models translate T1-MRI images to FDG-PET images?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A73720-3156-4816-B16C-2EEDF014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27</a:t>
            </a:fld>
            <a:endParaRPr lang="zh-TW" altLang="en-US" dirty="0"/>
          </a:p>
        </p:txBody>
      </p:sp>
      <p:pic>
        <p:nvPicPr>
          <p:cNvPr id="5" name="內容版面配置區 6">
            <a:extLst>
              <a:ext uri="{FF2B5EF4-FFF2-40B4-BE49-F238E27FC236}">
                <a16:creationId xmlns:a16="http://schemas.microsoft.com/office/drawing/2014/main" id="{1AB454D6-1B5F-47A0-AD9B-6A94DAE51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299" y="1221098"/>
            <a:ext cx="5668599" cy="33488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0680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80DFB-3CB9-45CB-82C2-03B351FB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Motivation </a:t>
            </a:r>
            <a:r>
              <a:rPr lang="en-US" altLang="zh-TW" dirty="0"/>
              <a:t> </a:t>
            </a:r>
            <a:br>
              <a:rPr lang="en-US" altLang="zh-TW" dirty="0"/>
            </a:br>
            <a:r>
              <a:rPr lang="en-US" altLang="zh-TW" dirty="0"/>
              <a:t>Statement of purpose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A73720-3156-4816-B16C-2EEDF014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AEBA261-91AF-4443-B4B3-4ECEA7D672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8675704" cy="3632888"/>
          </a:xfrm>
        </p:spPr>
        <p:txBody>
          <a:bodyPr/>
          <a:lstStyle/>
          <a:p>
            <a:pPr marL="95250" indent="0">
              <a:buNone/>
            </a:pPr>
            <a:r>
              <a:rPr lang="en-US" altLang="zh-TW" sz="1800" dirty="0"/>
              <a:t>What is known?</a:t>
            </a:r>
          </a:p>
          <a:p>
            <a:r>
              <a:rPr lang="en-US" altLang="zh-TW" sz="1800" dirty="0"/>
              <a:t>Deep learning models are able to transform images of a T1-MRI style to an FDG-PET style.</a:t>
            </a:r>
          </a:p>
          <a:p>
            <a:pPr marL="95250" indent="0">
              <a:buNone/>
            </a:pPr>
            <a:r>
              <a:rPr lang="en-US" altLang="zh-TW" sz="1800" dirty="0"/>
              <a:t>What is not known?</a:t>
            </a:r>
          </a:p>
          <a:p>
            <a:r>
              <a:rPr lang="en-US" altLang="zh-TW" sz="1800" dirty="0"/>
              <a:t>We do not know how this transformation works.</a:t>
            </a:r>
          </a:p>
          <a:p>
            <a:pPr marL="95250" indent="0">
              <a:buNone/>
            </a:pP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4761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80DFB-3CB9-45CB-82C2-03B351FB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Motivation  </a:t>
            </a:r>
            <a:r>
              <a:rPr lang="en-US" altLang="zh-TW" dirty="0"/>
              <a:t> </a:t>
            </a:r>
            <a:br>
              <a:rPr lang="en-US" altLang="zh-TW" dirty="0"/>
            </a:br>
            <a:r>
              <a:rPr lang="en-US" altLang="zh-TW" dirty="0"/>
              <a:t>Statement of purpose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A73720-3156-4816-B16C-2EEDF014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AEBA261-91AF-4443-B4B3-4ECEA7D672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8675704" cy="3632888"/>
          </a:xfrm>
        </p:spPr>
        <p:txBody>
          <a:bodyPr/>
          <a:lstStyle/>
          <a:p>
            <a:pPr marL="95250" indent="0">
              <a:buNone/>
            </a:pPr>
            <a:r>
              <a:rPr lang="en-US" altLang="zh-TW" sz="1800" dirty="0"/>
              <a:t>What is known?</a:t>
            </a:r>
          </a:p>
          <a:p>
            <a:r>
              <a:rPr lang="en-US" altLang="zh-TW" sz="1800" dirty="0"/>
              <a:t>Deep learning models are able to transform images of a T1-MRI style to an FDG-PET style.</a:t>
            </a:r>
          </a:p>
          <a:p>
            <a:pPr marL="95250" indent="0">
              <a:buNone/>
            </a:pPr>
            <a:r>
              <a:rPr lang="en-US" altLang="zh-TW" sz="1800" dirty="0"/>
              <a:t>What is not known?</a:t>
            </a:r>
          </a:p>
          <a:p>
            <a:r>
              <a:rPr lang="en-US" altLang="zh-TW" sz="1800" dirty="0"/>
              <a:t>We do not know how this transformation works.</a:t>
            </a:r>
          </a:p>
          <a:p>
            <a:pPr marL="95250" indent="0">
              <a:buNone/>
            </a:pPr>
            <a:endParaRPr lang="en-US" altLang="zh-TW" sz="1800" dirty="0"/>
          </a:p>
          <a:p>
            <a:pPr marL="95250" indent="0">
              <a:buNone/>
            </a:pPr>
            <a:r>
              <a:rPr lang="en-US" altLang="zh-TW" sz="1800" dirty="0"/>
              <a:t>Main challenge.</a:t>
            </a:r>
          </a:p>
          <a:p>
            <a:r>
              <a:rPr lang="en-US" altLang="zh-TW" sz="1800" dirty="0"/>
              <a:t>Deep learning models contain </a:t>
            </a:r>
            <a:r>
              <a:rPr lang="en-US" altLang="zh-TW" sz="1800" b="1" u="sng" dirty="0"/>
              <a:t>tens of millions of parameters</a:t>
            </a:r>
            <a:r>
              <a:rPr lang="en-US" altLang="zh-TW" sz="1800" dirty="0"/>
              <a:t>. As a result, it is hard to understand the inner working mechanism of these models. </a:t>
            </a:r>
          </a:p>
        </p:txBody>
      </p:sp>
    </p:spTree>
    <p:extLst>
      <p:ext uri="{BB962C8B-B14F-4D97-AF65-F5344CB8AC3E}">
        <p14:creationId xmlns:p14="http://schemas.microsoft.com/office/powerpoint/2010/main" val="2742286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CEB226-76CD-417B-94BA-C2C5154CD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FDG-PET has been extensively used to as a functional imaging to study brain.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5764B6D-5340-480C-9C0E-3440292DA4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</a:t>
            </a:fld>
            <a:endParaRPr lang="zh-TW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121C8E7-898E-4861-A859-E2B18E356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24" y="1546597"/>
            <a:ext cx="4565331" cy="262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7738696-A385-4C69-A158-3A46751634B8}"/>
              </a:ext>
            </a:extLst>
          </p:cNvPr>
          <p:cNvSpPr txBox="1"/>
          <p:nvPr/>
        </p:nvSpPr>
        <p:spPr>
          <a:xfrm>
            <a:off x="1031780" y="4347292"/>
            <a:ext cx="392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higher FDG</a:t>
            </a:r>
            <a:r>
              <a:rPr lang="zh-TW" altLang="en-US" dirty="0"/>
              <a:t> </a:t>
            </a:r>
            <a:r>
              <a:rPr lang="en-US" altLang="zh-TW" dirty="0"/>
              <a:t>update </a:t>
            </a:r>
            <a:r>
              <a:rPr lang="zh-TW" altLang="en-US" dirty="0"/>
              <a:t>→ </a:t>
            </a:r>
            <a:r>
              <a:rPr lang="en-US" altLang="zh-TW" dirty="0"/>
              <a:t>higher metabolic activity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7633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1DAD-6071-4C04-B161-D752BF4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Motivation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The basic imaging principles of T1-MRI and FDG-PET.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DF16F5F-C32D-450E-A9D6-28DDB3DC1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30</a:t>
            </a:fld>
            <a:endParaRPr lang="zh-TW" alt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72776E20-05D6-4B6E-86B0-DE2C0366AF8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36033484"/>
              </p:ext>
            </p:extLst>
          </p:nvPr>
        </p:nvGraphicFramePr>
        <p:xfrm>
          <a:off x="5230796" y="994200"/>
          <a:ext cx="3741754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0877">
                  <a:extLst>
                    <a:ext uri="{9D8B030D-6E8A-4147-A177-3AD203B41FA5}">
                      <a16:colId xmlns:a16="http://schemas.microsoft.com/office/drawing/2014/main" val="1199933"/>
                    </a:ext>
                  </a:extLst>
                </a:gridCol>
                <a:gridCol w="1870877">
                  <a:extLst>
                    <a:ext uri="{9D8B030D-6E8A-4147-A177-3AD203B41FA5}">
                      <a16:colId xmlns:a16="http://schemas.microsoft.com/office/drawing/2014/main" val="2727158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T1-MRI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FDG-PET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69699"/>
                  </a:ext>
                </a:extLst>
              </a:tr>
              <a:tr h="115316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Gray, </a:t>
                      </a:r>
                    </a:p>
                    <a:p>
                      <a:pPr algn="l"/>
                      <a:r>
                        <a:rPr lang="en-US" altLang="zh-TW" dirty="0"/>
                        <a:t>because of moderate amount of water.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White, </a:t>
                      </a:r>
                    </a:p>
                    <a:p>
                      <a:pPr algn="l"/>
                      <a:r>
                        <a:rPr lang="en-US" altLang="zh-TW" dirty="0"/>
                        <a:t>because consume much glucose to generate energy.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521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White, </a:t>
                      </a:r>
                    </a:p>
                    <a:p>
                      <a:pPr algn="l"/>
                      <a:r>
                        <a:rPr lang="en-US" altLang="zh-TW" dirty="0"/>
                        <a:t>because of the </a:t>
                      </a:r>
                      <a:r>
                        <a:rPr lang="en-US" altLang="zh-TW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lipids in the myelinated axon.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Black, </a:t>
                      </a:r>
                    </a:p>
                    <a:p>
                      <a:pPr algn="l"/>
                      <a:r>
                        <a:rPr lang="en-US" altLang="zh-TW" dirty="0"/>
                        <a:t>because it does not contain mitochondria.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152433"/>
                  </a:ext>
                </a:extLst>
              </a:tr>
            </a:tbl>
          </a:graphicData>
        </a:graphic>
      </p:graphicFrame>
      <p:pic>
        <p:nvPicPr>
          <p:cNvPr id="5" name="Picture 6" descr="Cross section of the brain with grey matter, white matter, neuronal cell body and myelin sheath identified">
            <a:extLst>
              <a:ext uri="{FF2B5EF4-FFF2-40B4-BE49-F238E27FC236}">
                <a16:creationId xmlns:a16="http://schemas.microsoft.com/office/drawing/2014/main" id="{2AA80C88-5FCE-431A-A2B7-00A2B3552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7"/>
          <a:stretch/>
        </p:blipFill>
        <p:spPr bwMode="auto">
          <a:xfrm>
            <a:off x="110156" y="1383335"/>
            <a:ext cx="5006340" cy="338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089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80DFB-3CB9-45CB-82C2-03B351FB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Motivation </a:t>
            </a:r>
            <a:r>
              <a:rPr lang="en-US" altLang="zh-TW" dirty="0"/>
              <a:t> </a:t>
            </a:r>
            <a:br>
              <a:rPr lang="en-US" altLang="zh-TW" dirty="0"/>
            </a:br>
            <a:r>
              <a:rPr lang="en-US" altLang="zh-TW" dirty="0"/>
              <a:t>Statement of purpose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A73720-3156-4816-B16C-2EEDF014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31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AEBA261-91AF-4443-B4B3-4ECEA7D672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8675704" cy="3632888"/>
          </a:xfrm>
        </p:spPr>
        <p:txBody>
          <a:bodyPr/>
          <a:lstStyle/>
          <a:p>
            <a:pPr marL="95250" indent="0">
              <a:buNone/>
            </a:pPr>
            <a:r>
              <a:rPr lang="en-US" altLang="zh-TW" sz="1800" dirty="0"/>
              <a:t>What is known?</a:t>
            </a:r>
          </a:p>
          <a:p>
            <a:r>
              <a:rPr lang="en-US" altLang="zh-TW" sz="1800" dirty="0"/>
              <a:t>Deep learning models are able to transform images of a T1-MRI style to an FDG-PET style.</a:t>
            </a:r>
          </a:p>
          <a:p>
            <a:pPr marL="95250" indent="0">
              <a:buNone/>
            </a:pPr>
            <a:r>
              <a:rPr lang="en-US" altLang="zh-TW" sz="1800" dirty="0"/>
              <a:t>What is not known?</a:t>
            </a:r>
          </a:p>
          <a:p>
            <a:r>
              <a:rPr lang="en-US" altLang="zh-TW" sz="1800" dirty="0"/>
              <a:t>We do not know how this transformation works.</a:t>
            </a:r>
          </a:p>
          <a:p>
            <a:pPr marL="95250" indent="0">
              <a:buNone/>
            </a:pPr>
            <a:endParaRPr lang="en-US" altLang="zh-TW" sz="1800" dirty="0"/>
          </a:p>
          <a:p>
            <a:pPr marL="95250" indent="0">
              <a:buNone/>
            </a:pPr>
            <a:r>
              <a:rPr lang="en-US" altLang="zh-TW" sz="1800" dirty="0"/>
              <a:t>Main challenge.</a:t>
            </a:r>
          </a:p>
          <a:p>
            <a:r>
              <a:rPr lang="en-US" altLang="zh-TW" sz="1800" dirty="0"/>
              <a:t>Deep learning models contain </a:t>
            </a:r>
            <a:r>
              <a:rPr lang="en-US" altLang="zh-TW" sz="1800" b="1" u="sng" dirty="0"/>
              <a:t>tens of millions of parameters</a:t>
            </a:r>
            <a:r>
              <a:rPr lang="en-US" altLang="zh-TW" sz="1800" dirty="0"/>
              <a:t>. As a result, it is hard to understand the inner working mechanism of these models. </a:t>
            </a:r>
          </a:p>
          <a:p>
            <a:pPr marL="95250" indent="0">
              <a:buNone/>
            </a:pPr>
            <a:r>
              <a:rPr lang="en-US" altLang="zh-TW" sz="1800" dirty="0"/>
              <a:t>Intuition.</a:t>
            </a:r>
          </a:p>
          <a:p>
            <a:r>
              <a:rPr lang="en-US" altLang="zh-TW" sz="1800" dirty="0"/>
              <a:t>Does the model </a:t>
            </a:r>
            <a:r>
              <a:rPr lang="en-US" altLang="zh-TW" sz="1800" dirty="0">
                <a:highlight>
                  <a:srgbClr val="FFFF00"/>
                </a:highlight>
              </a:rPr>
              <a:t>segment/extract brain tissue type information</a:t>
            </a:r>
            <a:r>
              <a:rPr lang="en-US" altLang="zh-TW" sz="1800" dirty="0"/>
              <a:t> during the translation process?</a:t>
            </a:r>
          </a:p>
          <a:p>
            <a:pPr marL="95250" indent="0">
              <a:buNone/>
            </a:pP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74223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Intuition </a:t>
            </a:r>
            <a:r>
              <a:rPr lang="en-US" altLang="zh-TW" dirty="0"/>
              <a:t> Does the model segment/extract brain tissue type information during the translation process?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32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1554353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51" y="1568372"/>
            <a:ext cx="864000" cy="864000"/>
          </a:xfrm>
          <a:prstGeom prst="rect">
            <a:avLst/>
          </a:prstGeom>
        </p:spPr>
      </p:pic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35889" y="2000372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</p:cNvCxnSpPr>
          <p:nvPr/>
        </p:nvCxnSpPr>
        <p:spPr>
          <a:xfrm>
            <a:off x="6682740" y="2019060"/>
            <a:ext cx="912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1797139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285995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774851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2360669" y="2000372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99DD3178-3170-4762-AA1D-2EDD4148F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227133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1F173E-3213-4341-83B1-CB862DF06C0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01807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1C35A70-66FF-40F9-8B88-0E288F7075B0}"/>
              </a:ext>
            </a:extLst>
          </p:cNvPr>
          <p:cNvCxnSpPr>
            <a:cxnSpLocks/>
          </p:cNvCxnSpPr>
          <p:nvPr/>
        </p:nvCxnSpPr>
        <p:spPr>
          <a:xfrm>
            <a:off x="3812951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/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/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/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/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1F592BAE-7108-40CF-8518-3CF3F7F33477}"/>
              </a:ext>
            </a:extLst>
          </p:cNvPr>
          <p:cNvSpPr/>
          <p:nvPr/>
        </p:nvSpPr>
        <p:spPr>
          <a:xfrm>
            <a:off x="1797139" y="1676371"/>
            <a:ext cx="4954266" cy="863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Black-box transformation process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987592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Intuition </a:t>
            </a:r>
            <a:r>
              <a:rPr lang="en-US" altLang="zh-TW" dirty="0"/>
              <a:t> Does the model segment/extract brain tissue type information during the translation process?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33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1554353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51" y="1568372"/>
            <a:ext cx="864000" cy="864000"/>
          </a:xfrm>
          <a:prstGeom prst="rect">
            <a:avLst/>
          </a:prstGeom>
        </p:spPr>
      </p:pic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35889" y="2000372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</p:cNvCxnSpPr>
          <p:nvPr/>
        </p:nvCxnSpPr>
        <p:spPr>
          <a:xfrm>
            <a:off x="6682740" y="2019060"/>
            <a:ext cx="912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1797139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285995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774851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2360669" y="2000372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99DD3178-3170-4762-AA1D-2EDD4148F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227133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1F173E-3213-4341-83B1-CB862DF06C0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01807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1C35A70-66FF-40F9-8B88-0E288F7075B0}"/>
              </a:ext>
            </a:extLst>
          </p:cNvPr>
          <p:cNvCxnSpPr>
            <a:cxnSpLocks/>
          </p:cNvCxnSpPr>
          <p:nvPr/>
        </p:nvCxnSpPr>
        <p:spPr>
          <a:xfrm>
            <a:off x="3812951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/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/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/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/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1F592BAE-7108-40CF-8518-3CF3F7F33477}"/>
              </a:ext>
            </a:extLst>
          </p:cNvPr>
          <p:cNvSpPr/>
          <p:nvPr/>
        </p:nvSpPr>
        <p:spPr>
          <a:xfrm>
            <a:off x="1797139" y="1676371"/>
            <a:ext cx="4954266" cy="863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Black-box transformation process</a:t>
            </a:r>
            <a:endParaRPr lang="zh-TW" altLang="en-US" b="1" dirty="0"/>
          </a:p>
        </p:txBody>
      </p:sp>
      <p:pic>
        <p:nvPicPr>
          <p:cNvPr id="53" name="圖片 52" descr="一張含有 齒輪, 火山口 的圖片&#10;&#10;自動產生的描述">
            <a:extLst>
              <a:ext uri="{FF2B5EF4-FFF2-40B4-BE49-F238E27FC236}">
                <a16:creationId xmlns:a16="http://schemas.microsoft.com/office/drawing/2014/main" id="{DDCE9849-178E-4F43-B940-73BA1135A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61" y="3143128"/>
            <a:ext cx="86400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88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Intuition </a:t>
            </a:r>
            <a:r>
              <a:rPr lang="en-US" altLang="zh-TW" dirty="0"/>
              <a:t> Does the model segment/extract brain tissue type information during the translation process?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34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1554353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51" y="1568372"/>
            <a:ext cx="864000" cy="864000"/>
          </a:xfrm>
          <a:prstGeom prst="rect">
            <a:avLst/>
          </a:prstGeom>
        </p:spPr>
      </p:pic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35889" y="2000372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</p:cNvCxnSpPr>
          <p:nvPr/>
        </p:nvCxnSpPr>
        <p:spPr>
          <a:xfrm>
            <a:off x="6682740" y="2019060"/>
            <a:ext cx="912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1797139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285995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774851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2360669" y="2000372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99DD3178-3170-4762-AA1D-2EDD4148F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227133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1F173E-3213-4341-83B1-CB862DF06C0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01807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1C35A70-66FF-40F9-8B88-0E288F7075B0}"/>
              </a:ext>
            </a:extLst>
          </p:cNvPr>
          <p:cNvCxnSpPr>
            <a:cxnSpLocks/>
          </p:cNvCxnSpPr>
          <p:nvPr/>
        </p:nvCxnSpPr>
        <p:spPr>
          <a:xfrm>
            <a:off x="3812951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/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/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/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/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1F592BAE-7108-40CF-8518-3CF3F7F33477}"/>
              </a:ext>
            </a:extLst>
          </p:cNvPr>
          <p:cNvSpPr/>
          <p:nvPr/>
        </p:nvSpPr>
        <p:spPr>
          <a:xfrm>
            <a:off x="1797139" y="1676371"/>
            <a:ext cx="4954266" cy="863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Black-box transformation process</a:t>
            </a:r>
            <a:endParaRPr lang="zh-TW" altLang="en-US" b="1" dirty="0"/>
          </a:p>
        </p:txBody>
      </p:sp>
      <p:pic>
        <p:nvPicPr>
          <p:cNvPr id="51" name="圖片 50" descr="一張含有 文字 的圖片&#10;&#10;自動產生的描述">
            <a:extLst>
              <a:ext uri="{FF2B5EF4-FFF2-40B4-BE49-F238E27FC236}">
                <a16:creationId xmlns:a16="http://schemas.microsoft.com/office/drawing/2014/main" id="{94AC8D4D-47C6-4808-9239-872760CA962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2956" y="2696099"/>
            <a:ext cx="864000" cy="864000"/>
          </a:xfrm>
          <a:prstGeom prst="rect">
            <a:avLst/>
          </a:prstGeom>
        </p:spPr>
      </p:pic>
      <p:pic>
        <p:nvPicPr>
          <p:cNvPr id="52" name="圖片 51" descr="一張含有 文字, 齒輪 的圖片&#10;&#10;自動產生的描述">
            <a:extLst>
              <a:ext uri="{FF2B5EF4-FFF2-40B4-BE49-F238E27FC236}">
                <a16:creationId xmlns:a16="http://schemas.microsoft.com/office/drawing/2014/main" id="{B79293BE-0B08-4074-AB28-9BE1C0557778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2956" y="3514855"/>
            <a:ext cx="864000" cy="864000"/>
          </a:xfrm>
          <a:prstGeom prst="rect">
            <a:avLst/>
          </a:prstGeom>
        </p:spPr>
      </p:pic>
      <p:pic>
        <p:nvPicPr>
          <p:cNvPr id="53" name="圖片 52" descr="一張含有 齒輪, 火山口 的圖片&#10;&#10;自動產生的描述">
            <a:extLst>
              <a:ext uri="{FF2B5EF4-FFF2-40B4-BE49-F238E27FC236}">
                <a16:creationId xmlns:a16="http://schemas.microsoft.com/office/drawing/2014/main" id="{DDCE9849-178E-4F43-B940-73BA1135A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61" y="3143128"/>
            <a:ext cx="864000" cy="864000"/>
          </a:xfrm>
          <a:prstGeom prst="rect">
            <a:avLst/>
          </a:prstGeom>
        </p:spPr>
      </p:pic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4D8305FF-E2D7-4333-B23B-7C25256498AC}"/>
              </a:ext>
            </a:extLst>
          </p:cNvPr>
          <p:cNvCxnSpPr>
            <a:stCxn id="53" idx="3"/>
            <a:endCxn id="51" idx="1"/>
          </p:cNvCxnSpPr>
          <p:nvPr/>
        </p:nvCxnSpPr>
        <p:spPr>
          <a:xfrm flipV="1">
            <a:off x="1028661" y="3128099"/>
            <a:ext cx="2734295" cy="44702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6EE8A7D3-D419-42C5-9408-7FFDB21901AC}"/>
              </a:ext>
            </a:extLst>
          </p:cNvPr>
          <p:cNvCxnSpPr>
            <a:stCxn id="53" idx="3"/>
            <a:endCxn id="52" idx="1"/>
          </p:cNvCxnSpPr>
          <p:nvPr/>
        </p:nvCxnSpPr>
        <p:spPr>
          <a:xfrm>
            <a:off x="1028661" y="3575128"/>
            <a:ext cx="2734295" cy="3717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E30167A-EF39-4A81-887A-1B350838B031}"/>
              </a:ext>
            </a:extLst>
          </p:cNvPr>
          <p:cNvSpPr txBox="1"/>
          <p:nvPr/>
        </p:nvSpPr>
        <p:spPr>
          <a:xfrm>
            <a:off x="1583341" y="427085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Segmentation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9498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Intuition </a:t>
            </a:r>
            <a:r>
              <a:rPr lang="en-US" altLang="zh-TW" dirty="0"/>
              <a:t> Does the model segment/extract brain tissue type information during the translation process?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35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1554353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51" y="1568372"/>
            <a:ext cx="864000" cy="864000"/>
          </a:xfrm>
          <a:prstGeom prst="rect">
            <a:avLst/>
          </a:prstGeom>
        </p:spPr>
      </p:pic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35889" y="2000372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</p:cNvCxnSpPr>
          <p:nvPr/>
        </p:nvCxnSpPr>
        <p:spPr>
          <a:xfrm>
            <a:off x="6682740" y="2019060"/>
            <a:ext cx="912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1797139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285995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774851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2360669" y="2000372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99DD3178-3170-4762-AA1D-2EDD4148F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227133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1F173E-3213-4341-83B1-CB862DF06C0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01807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1C35A70-66FF-40F9-8B88-0E288F7075B0}"/>
              </a:ext>
            </a:extLst>
          </p:cNvPr>
          <p:cNvCxnSpPr>
            <a:cxnSpLocks/>
          </p:cNvCxnSpPr>
          <p:nvPr/>
        </p:nvCxnSpPr>
        <p:spPr>
          <a:xfrm>
            <a:off x="3812951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/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/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/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/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1F592BAE-7108-40CF-8518-3CF3F7F33477}"/>
              </a:ext>
            </a:extLst>
          </p:cNvPr>
          <p:cNvSpPr/>
          <p:nvPr/>
        </p:nvSpPr>
        <p:spPr>
          <a:xfrm>
            <a:off x="1797139" y="1676371"/>
            <a:ext cx="4954266" cy="863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Black-box transformation process</a:t>
            </a:r>
            <a:endParaRPr lang="zh-TW" altLang="en-US" b="1" dirty="0"/>
          </a:p>
        </p:txBody>
      </p:sp>
      <p:pic>
        <p:nvPicPr>
          <p:cNvPr id="51" name="圖片 50" descr="一張含有 文字 的圖片&#10;&#10;自動產生的描述">
            <a:extLst>
              <a:ext uri="{FF2B5EF4-FFF2-40B4-BE49-F238E27FC236}">
                <a16:creationId xmlns:a16="http://schemas.microsoft.com/office/drawing/2014/main" id="{94AC8D4D-47C6-4808-9239-872760CA962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2956" y="2696099"/>
            <a:ext cx="864000" cy="864000"/>
          </a:xfrm>
          <a:prstGeom prst="rect">
            <a:avLst/>
          </a:prstGeom>
        </p:spPr>
      </p:pic>
      <p:pic>
        <p:nvPicPr>
          <p:cNvPr id="52" name="圖片 51" descr="一張含有 文字, 齒輪 的圖片&#10;&#10;自動產生的描述">
            <a:extLst>
              <a:ext uri="{FF2B5EF4-FFF2-40B4-BE49-F238E27FC236}">
                <a16:creationId xmlns:a16="http://schemas.microsoft.com/office/drawing/2014/main" id="{B79293BE-0B08-4074-AB28-9BE1C0557778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2956" y="3514855"/>
            <a:ext cx="864000" cy="864000"/>
          </a:xfrm>
          <a:prstGeom prst="rect">
            <a:avLst/>
          </a:prstGeom>
        </p:spPr>
      </p:pic>
      <p:pic>
        <p:nvPicPr>
          <p:cNvPr id="53" name="圖片 52" descr="一張含有 齒輪, 火山口 的圖片&#10;&#10;自動產生的描述">
            <a:extLst>
              <a:ext uri="{FF2B5EF4-FFF2-40B4-BE49-F238E27FC236}">
                <a16:creationId xmlns:a16="http://schemas.microsoft.com/office/drawing/2014/main" id="{DDCE9849-178E-4F43-B940-73BA1135A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61" y="3143128"/>
            <a:ext cx="864000" cy="864000"/>
          </a:xfrm>
          <a:prstGeom prst="rect">
            <a:avLst/>
          </a:prstGeom>
        </p:spPr>
      </p:pic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4D8305FF-E2D7-4333-B23B-7C25256498AC}"/>
              </a:ext>
            </a:extLst>
          </p:cNvPr>
          <p:cNvCxnSpPr>
            <a:stCxn id="53" idx="3"/>
            <a:endCxn id="51" idx="1"/>
          </p:cNvCxnSpPr>
          <p:nvPr/>
        </p:nvCxnSpPr>
        <p:spPr>
          <a:xfrm flipV="1">
            <a:off x="1028661" y="3128099"/>
            <a:ext cx="2734295" cy="44702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6EE8A7D3-D419-42C5-9408-7FFDB21901AC}"/>
              </a:ext>
            </a:extLst>
          </p:cNvPr>
          <p:cNvCxnSpPr>
            <a:stCxn id="53" idx="3"/>
            <a:endCxn id="52" idx="1"/>
          </p:cNvCxnSpPr>
          <p:nvPr/>
        </p:nvCxnSpPr>
        <p:spPr>
          <a:xfrm>
            <a:off x="1028661" y="3575128"/>
            <a:ext cx="2734295" cy="3717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圖片 53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E3680672-217F-416C-8E06-1028AD5AF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3143128"/>
            <a:ext cx="864000" cy="864000"/>
          </a:xfrm>
          <a:prstGeom prst="rect">
            <a:avLst/>
          </a:prstGeom>
        </p:spPr>
      </p:pic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87230D9C-A03F-4647-8774-02DCFC1BA420}"/>
              </a:ext>
            </a:extLst>
          </p:cNvPr>
          <p:cNvCxnSpPr>
            <a:stCxn id="51" idx="3"/>
            <a:endCxn id="54" idx="1"/>
          </p:cNvCxnSpPr>
          <p:nvPr/>
        </p:nvCxnSpPr>
        <p:spPr>
          <a:xfrm>
            <a:off x="4626956" y="3128099"/>
            <a:ext cx="2866803" cy="44702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3A46F37E-61C2-4977-8AF0-B46276C34E1D}"/>
              </a:ext>
            </a:extLst>
          </p:cNvPr>
          <p:cNvCxnSpPr>
            <a:stCxn id="52" idx="3"/>
            <a:endCxn id="54" idx="1"/>
          </p:cNvCxnSpPr>
          <p:nvPr/>
        </p:nvCxnSpPr>
        <p:spPr>
          <a:xfrm flipV="1">
            <a:off x="4626956" y="3575128"/>
            <a:ext cx="2866803" cy="3717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E30167A-EF39-4A81-887A-1B350838B031}"/>
              </a:ext>
            </a:extLst>
          </p:cNvPr>
          <p:cNvSpPr txBox="1"/>
          <p:nvPr/>
        </p:nvSpPr>
        <p:spPr>
          <a:xfrm>
            <a:off x="1583341" y="427085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Segmentation </a:t>
            </a:r>
            <a:endParaRPr lang="zh-TW" altLang="en-US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A640DAA-5048-4A75-BE10-9389B1B40858}"/>
              </a:ext>
            </a:extLst>
          </p:cNvPr>
          <p:cNvSpPr txBox="1"/>
          <p:nvPr/>
        </p:nvSpPr>
        <p:spPr>
          <a:xfrm>
            <a:off x="4687591" y="4270053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Weighting, blurring and summation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423AE18-B582-4D82-BB45-9DAE258507E6}"/>
              </a:ext>
            </a:extLst>
          </p:cNvPr>
          <p:cNvSpPr txBox="1"/>
          <p:nvPr/>
        </p:nvSpPr>
        <p:spPr>
          <a:xfrm>
            <a:off x="5019322" y="2819164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 0.9</a:t>
            </a:r>
            <a:endParaRPr lang="zh-TW" altLang="en-US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D61E283-9E46-4191-A9B5-1526C63E3A08}"/>
              </a:ext>
            </a:extLst>
          </p:cNvPr>
          <p:cNvSpPr txBox="1"/>
          <p:nvPr/>
        </p:nvSpPr>
        <p:spPr>
          <a:xfrm>
            <a:off x="5056616" y="3617660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 0.1</a:t>
            </a:r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4A33106-ED8E-4E30-A83F-DB079DFFB9EF}"/>
              </a:ext>
            </a:extLst>
          </p:cNvPr>
          <p:cNvSpPr txBox="1"/>
          <p:nvPr/>
        </p:nvSpPr>
        <p:spPr>
          <a:xfrm>
            <a:off x="6626288" y="330988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0867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Deep learning model is a couple of non-linear transformation functions.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36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1554353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51" y="1568372"/>
            <a:ext cx="864000" cy="864000"/>
          </a:xfrm>
          <a:prstGeom prst="rect">
            <a:avLst/>
          </a:prstGeom>
        </p:spPr>
      </p:pic>
      <p:sp>
        <p:nvSpPr>
          <p:cNvPr id="31" name="橢圓 30">
            <a:extLst>
              <a:ext uri="{FF2B5EF4-FFF2-40B4-BE49-F238E27FC236}">
                <a16:creationId xmlns:a16="http://schemas.microsoft.com/office/drawing/2014/main" id="{EEE7F20A-1EAC-4194-B93F-0846A2CE8D57}"/>
              </a:ext>
            </a:extLst>
          </p:cNvPr>
          <p:cNvSpPr>
            <a:spLocks noChangeAspect="1"/>
          </p:cNvSpPr>
          <p:nvPr/>
        </p:nvSpPr>
        <p:spPr>
          <a:xfrm>
            <a:off x="426794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10E11C4-8211-49E4-BD84-C3E103468CD0}"/>
              </a:ext>
            </a:extLst>
          </p:cNvPr>
          <p:cNvSpPr>
            <a:spLocks noChangeAspect="1"/>
          </p:cNvSpPr>
          <p:nvPr/>
        </p:nvSpPr>
        <p:spPr>
          <a:xfrm>
            <a:off x="1902577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1880637-6EFB-4F23-98FC-703AE0A6FDB7}"/>
              </a:ext>
            </a:extLst>
          </p:cNvPr>
          <p:cNvSpPr>
            <a:spLocks noChangeAspect="1"/>
          </p:cNvSpPr>
          <p:nvPr/>
        </p:nvSpPr>
        <p:spPr>
          <a:xfrm>
            <a:off x="3378360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2F77AC6-6ED3-49BD-B990-F712B482D164}"/>
              </a:ext>
            </a:extLst>
          </p:cNvPr>
          <p:cNvSpPr>
            <a:spLocks noChangeAspect="1"/>
          </p:cNvSpPr>
          <p:nvPr/>
        </p:nvSpPr>
        <p:spPr>
          <a:xfrm>
            <a:off x="4854143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9E5E5ED-FBAC-44F6-816B-1EE57CE4357E}"/>
              </a:ext>
            </a:extLst>
          </p:cNvPr>
          <p:cNvSpPr>
            <a:spLocks noChangeAspect="1"/>
          </p:cNvSpPr>
          <p:nvPr/>
        </p:nvSpPr>
        <p:spPr>
          <a:xfrm>
            <a:off x="6317007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6C561D9F-C5D0-44C5-9BD6-EE57C718B5CF}"/>
              </a:ext>
            </a:extLst>
          </p:cNvPr>
          <p:cNvSpPr>
            <a:spLocks noChangeAspect="1"/>
          </p:cNvSpPr>
          <p:nvPr/>
        </p:nvSpPr>
        <p:spPr>
          <a:xfrm>
            <a:off x="4859875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EC40BF5-ED3F-4B75-9680-7F446AF756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714794" y="1426200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E744DE7-97C7-43D3-8D22-BD713507D103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>
            <a:off x="2190577" y="1426200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099D3401-0C02-4205-BD42-891DA9D1CFC2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5147875" y="1426200"/>
            <a:ext cx="116913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/>
              <p:nvPr/>
            </p:nvSpPr>
            <p:spPr>
              <a:xfrm>
                <a:off x="957432" y="1118423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32" y="1118423"/>
                <a:ext cx="65146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/>
              <p:nvPr/>
            </p:nvSpPr>
            <p:spPr>
              <a:xfrm>
                <a:off x="2437682" y="1118423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682" y="1118423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/>
              <p:nvPr/>
            </p:nvSpPr>
            <p:spPr>
              <a:xfrm>
                <a:off x="5406804" y="1118422"/>
                <a:ext cx="7268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04" y="1118422"/>
                <a:ext cx="726802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35889" y="2000372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</p:cNvCxnSpPr>
          <p:nvPr/>
        </p:nvCxnSpPr>
        <p:spPr>
          <a:xfrm>
            <a:off x="6682740" y="2019060"/>
            <a:ext cx="912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1797139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285995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774851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2360669" y="2000372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橢圓 29">
            <a:extLst>
              <a:ext uri="{FF2B5EF4-FFF2-40B4-BE49-F238E27FC236}">
                <a16:creationId xmlns:a16="http://schemas.microsoft.com/office/drawing/2014/main" id="{E0863E9A-8CB8-42C6-BF95-F1D0962B0601}"/>
              </a:ext>
            </a:extLst>
          </p:cNvPr>
          <p:cNvSpPr>
            <a:spLocks noChangeAspect="1"/>
          </p:cNvSpPr>
          <p:nvPr/>
        </p:nvSpPr>
        <p:spPr>
          <a:xfrm>
            <a:off x="6311275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09E8D96-670D-4E49-927B-7838BE7F0C7B}"/>
              </a:ext>
            </a:extLst>
          </p:cNvPr>
          <p:cNvSpPr>
            <a:spLocks noChangeAspect="1"/>
          </p:cNvSpPr>
          <p:nvPr/>
        </p:nvSpPr>
        <p:spPr>
          <a:xfrm>
            <a:off x="7781759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DA066326-811E-46D6-BEC1-13D56638A22F}"/>
              </a:ext>
            </a:extLst>
          </p:cNvPr>
          <p:cNvSpPr>
            <a:spLocks noChangeAspect="1"/>
          </p:cNvSpPr>
          <p:nvPr/>
        </p:nvSpPr>
        <p:spPr>
          <a:xfrm>
            <a:off x="6317007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D739196F-AED8-4B43-A63C-60A87AE69E1F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6605007" y="1426200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395D2A9-4096-4ACD-8032-7B44C7D9B1E6}"/>
                  </a:ext>
                </a:extLst>
              </p:cNvPr>
              <p:cNvSpPr txBox="1"/>
              <p:nvPr/>
            </p:nvSpPr>
            <p:spPr>
              <a:xfrm>
                <a:off x="6871556" y="1118422"/>
                <a:ext cx="7235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395D2A9-4096-4ACD-8032-7B44C7D9B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556" y="1118422"/>
                <a:ext cx="723596" cy="307777"/>
              </a:xfrm>
              <a:prstGeom prst="rect">
                <a:avLst/>
              </a:prstGeom>
              <a:blipFill>
                <a:blip r:embed="rId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99DD3178-3170-4762-AA1D-2EDD4148F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227133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1F173E-3213-4341-83B1-CB862DF06C0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01807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192FA52C-8A90-438D-BC0B-2A279A677386}"/>
              </a:ext>
            </a:extLst>
          </p:cNvPr>
          <p:cNvCxnSpPr>
            <a:cxnSpLocks/>
          </p:cNvCxnSpPr>
          <p:nvPr/>
        </p:nvCxnSpPr>
        <p:spPr>
          <a:xfrm>
            <a:off x="3666360" y="1426199"/>
            <a:ext cx="1169132" cy="0"/>
          </a:xfrm>
          <a:prstGeom prst="straightConnector1">
            <a:avLst/>
          </a:prstGeom>
          <a:ln w="381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1C35A70-66FF-40F9-8B88-0E288F7075B0}"/>
              </a:ext>
            </a:extLst>
          </p:cNvPr>
          <p:cNvCxnSpPr>
            <a:cxnSpLocks/>
          </p:cNvCxnSpPr>
          <p:nvPr/>
        </p:nvCxnSpPr>
        <p:spPr>
          <a:xfrm>
            <a:off x="3812951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/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/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/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/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>
            <a:extLst>
              <a:ext uri="{FF2B5EF4-FFF2-40B4-BE49-F238E27FC236}">
                <a16:creationId xmlns:a16="http://schemas.microsoft.com/office/drawing/2014/main" id="{3BE79F78-AADE-4AC3-AB8D-F206FFDC34BA}"/>
              </a:ext>
            </a:extLst>
          </p:cNvPr>
          <p:cNvSpPr/>
          <p:nvPr/>
        </p:nvSpPr>
        <p:spPr>
          <a:xfrm>
            <a:off x="1797139" y="1676371"/>
            <a:ext cx="4954266" cy="863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Black-box transformation process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40879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Deep learning model is a couple of non-linear transformation functions.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37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1554353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51" y="1568372"/>
            <a:ext cx="864000" cy="864000"/>
          </a:xfrm>
          <a:prstGeom prst="rect">
            <a:avLst/>
          </a:prstGeom>
        </p:spPr>
      </p:pic>
      <p:sp>
        <p:nvSpPr>
          <p:cNvPr id="31" name="橢圓 30">
            <a:extLst>
              <a:ext uri="{FF2B5EF4-FFF2-40B4-BE49-F238E27FC236}">
                <a16:creationId xmlns:a16="http://schemas.microsoft.com/office/drawing/2014/main" id="{EEE7F20A-1EAC-4194-B93F-0846A2CE8D57}"/>
              </a:ext>
            </a:extLst>
          </p:cNvPr>
          <p:cNvSpPr>
            <a:spLocks noChangeAspect="1"/>
          </p:cNvSpPr>
          <p:nvPr/>
        </p:nvSpPr>
        <p:spPr>
          <a:xfrm>
            <a:off x="426794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10E11C4-8211-49E4-BD84-C3E103468CD0}"/>
              </a:ext>
            </a:extLst>
          </p:cNvPr>
          <p:cNvSpPr>
            <a:spLocks noChangeAspect="1"/>
          </p:cNvSpPr>
          <p:nvPr/>
        </p:nvSpPr>
        <p:spPr>
          <a:xfrm>
            <a:off x="1902577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1880637-6EFB-4F23-98FC-703AE0A6FDB7}"/>
              </a:ext>
            </a:extLst>
          </p:cNvPr>
          <p:cNvSpPr>
            <a:spLocks noChangeAspect="1"/>
          </p:cNvSpPr>
          <p:nvPr/>
        </p:nvSpPr>
        <p:spPr>
          <a:xfrm>
            <a:off x="3378360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2F77AC6-6ED3-49BD-B990-F712B482D164}"/>
              </a:ext>
            </a:extLst>
          </p:cNvPr>
          <p:cNvSpPr>
            <a:spLocks noChangeAspect="1"/>
          </p:cNvSpPr>
          <p:nvPr/>
        </p:nvSpPr>
        <p:spPr>
          <a:xfrm>
            <a:off x="4854143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9E5E5ED-FBAC-44F6-816B-1EE57CE4357E}"/>
              </a:ext>
            </a:extLst>
          </p:cNvPr>
          <p:cNvSpPr>
            <a:spLocks noChangeAspect="1"/>
          </p:cNvSpPr>
          <p:nvPr/>
        </p:nvSpPr>
        <p:spPr>
          <a:xfrm>
            <a:off x="6317007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6C561D9F-C5D0-44C5-9BD6-EE57C718B5CF}"/>
              </a:ext>
            </a:extLst>
          </p:cNvPr>
          <p:cNvSpPr>
            <a:spLocks noChangeAspect="1"/>
          </p:cNvSpPr>
          <p:nvPr/>
        </p:nvSpPr>
        <p:spPr>
          <a:xfrm>
            <a:off x="4859875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EC40BF5-ED3F-4B75-9680-7F446AF756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714794" y="1426200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E744DE7-97C7-43D3-8D22-BD713507D103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>
            <a:off x="2190577" y="1426200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099D3401-0C02-4205-BD42-891DA9D1CFC2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5147875" y="1426200"/>
            <a:ext cx="116913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/>
              <p:nvPr/>
            </p:nvSpPr>
            <p:spPr>
              <a:xfrm>
                <a:off x="957432" y="1118423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32" y="1118423"/>
                <a:ext cx="65146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/>
              <p:nvPr/>
            </p:nvSpPr>
            <p:spPr>
              <a:xfrm>
                <a:off x="2437682" y="1118423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682" y="1118423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/>
              <p:nvPr/>
            </p:nvSpPr>
            <p:spPr>
              <a:xfrm>
                <a:off x="5406804" y="1118422"/>
                <a:ext cx="7268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04" y="1118422"/>
                <a:ext cx="726802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35889" y="2000372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</p:cNvCxnSpPr>
          <p:nvPr/>
        </p:nvCxnSpPr>
        <p:spPr>
          <a:xfrm>
            <a:off x="6682740" y="2019060"/>
            <a:ext cx="912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1797139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285995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774851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2360669" y="2000372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橢圓 29">
            <a:extLst>
              <a:ext uri="{FF2B5EF4-FFF2-40B4-BE49-F238E27FC236}">
                <a16:creationId xmlns:a16="http://schemas.microsoft.com/office/drawing/2014/main" id="{E0863E9A-8CB8-42C6-BF95-F1D0962B0601}"/>
              </a:ext>
            </a:extLst>
          </p:cNvPr>
          <p:cNvSpPr>
            <a:spLocks noChangeAspect="1"/>
          </p:cNvSpPr>
          <p:nvPr/>
        </p:nvSpPr>
        <p:spPr>
          <a:xfrm>
            <a:off x="6311275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09E8D96-670D-4E49-927B-7838BE7F0C7B}"/>
              </a:ext>
            </a:extLst>
          </p:cNvPr>
          <p:cNvSpPr>
            <a:spLocks noChangeAspect="1"/>
          </p:cNvSpPr>
          <p:nvPr/>
        </p:nvSpPr>
        <p:spPr>
          <a:xfrm>
            <a:off x="7781759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DA066326-811E-46D6-BEC1-13D56638A22F}"/>
              </a:ext>
            </a:extLst>
          </p:cNvPr>
          <p:cNvSpPr>
            <a:spLocks noChangeAspect="1"/>
          </p:cNvSpPr>
          <p:nvPr/>
        </p:nvSpPr>
        <p:spPr>
          <a:xfrm>
            <a:off x="6317007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D739196F-AED8-4B43-A63C-60A87AE69E1F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6605007" y="1426200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395D2A9-4096-4ACD-8032-7B44C7D9B1E6}"/>
                  </a:ext>
                </a:extLst>
              </p:cNvPr>
              <p:cNvSpPr txBox="1"/>
              <p:nvPr/>
            </p:nvSpPr>
            <p:spPr>
              <a:xfrm>
                <a:off x="6871556" y="1118422"/>
                <a:ext cx="7235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395D2A9-4096-4ACD-8032-7B44C7D9B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556" y="1118422"/>
                <a:ext cx="723596" cy="307777"/>
              </a:xfrm>
              <a:prstGeom prst="rect">
                <a:avLst/>
              </a:prstGeom>
              <a:blipFill>
                <a:blip r:embed="rId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99DD3178-3170-4762-AA1D-2EDD4148F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227133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1F173E-3213-4341-83B1-CB862DF06C0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01807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192FA52C-8A90-438D-BC0B-2A279A677386}"/>
              </a:ext>
            </a:extLst>
          </p:cNvPr>
          <p:cNvCxnSpPr>
            <a:cxnSpLocks/>
          </p:cNvCxnSpPr>
          <p:nvPr/>
        </p:nvCxnSpPr>
        <p:spPr>
          <a:xfrm>
            <a:off x="3666360" y="1426199"/>
            <a:ext cx="1169132" cy="0"/>
          </a:xfrm>
          <a:prstGeom prst="straightConnector1">
            <a:avLst/>
          </a:prstGeom>
          <a:ln w="381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1C35A70-66FF-40F9-8B88-0E288F7075B0}"/>
              </a:ext>
            </a:extLst>
          </p:cNvPr>
          <p:cNvCxnSpPr>
            <a:cxnSpLocks/>
          </p:cNvCxnSpPr>
          <p:nvPr/>
        </p:nvCxnSpPr>
        <p:spPr>
          <a:xfrm>
            <a:off x="3812951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/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/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/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/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E04FCD2-2618-4C70-ACD8-03978F17A26A}"/>
              </a:ext>
            </a:extLst>
          </p:cNvPr>
          <p:cNvCxnSpPr>
            <a:cxnSpLocks/>
          </p:cNvCxnSpPr>
          <p:nvPr/>
        </p:nvCxnSpPr>
        <p:spPr>
          <a:xfrm flipV="1">
            <a:off x="6682740" y="985614"/>
            <a:ext cx="266503" cy="690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2F80E58B-E7CA-434E-960E-84E633721E62}"/>
              </a:ext>
            </a:extLst>
          </p:cNvPr>
          <p:cNvSpPr txBox="1"/>
          <p:nvPr/>
        </p:nvSpPr>
        <p:spPr>
          <a:xfrm>
            <a:off x="6798957" y="649191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High-dimensional data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C0580B10-37B5-494D-88A9-799EB2466364}"/>
                  </a:ext>
                </a:extLst>
              </p:cNvPr>
              <p:cNvSpPr txBox="1"/>
              <p:nvPr/>
            </p:nvSpPr>
            <p:spPr>
              <a:xfrm>
                <a:off x="2249040" y="2604195"/>
                <a:ext cx="11485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C0580B10-37B5-494D-88A9-799EB2466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040" y="2604195"/>
                <a:ext cx="1148584" cy="307777"/>
              </a:xfrm>
              <a:prstGeom prst="rect">
                <a:avLst/>
              </a:prstGeom>
              <a:blipFill>
                <a:blip r:embed="rId1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274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Deep learning model is a couple of non-linear transformation functions.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38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1554353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51" y="1568372"/>
            <a:ext cx="864000" cy="864000"/>
          </a:xfrm>
          <a:prstGeom prst="rect">
            <a:avLst/>
          </a:prstGeom>
        </p:spPr>
      </p:pic>
      <p:sp>
        <p:nvSpPr>
          <p:cNvPr id="31" name="橢圓 30">
            <a:extLst>
              <a:ext uri="{FF2B5EF4-FFF2-40B4-BE49-F238E27FC236}">
                <a16:creationId xmlns:a16="http://schemas.microsoft.com/office/drawing/2014/main" id="{EEE7F20A-1EAC-4194-B93F-0846A2CE8D57}"/>
              </a:ext>
            </a:extLst>
          </p:cNvPr>
          <p:cNvSpPr>
            <a:spLocks noChangeAspect="1"/>
          </p:cNvSpPr>
          <p:nvPr/>
        </p:nvSpPr>
        <p:spPr>
          <a:xfrm>
            <a:off x="426794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10E11C4-8211-49E4-BD84-C3E103468CD0}"/>
              </a:ext>
            </a:extLst>
          </p:cNvPr>
          <p:cNvSpPr>
            <a:spLocks noChangeAspect="1"/>
          </p:cNvSpPr>
          <p:nvPr/>
        </p:nvSpPr>
        <p:spPr>
          <a:xfrm>
            <a:off x="1902577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1880637-6EFB-4F23-98FC-703AE0A6FDB7}"/>
              </a:ext>
            </a:extLst>
          </p:cNvPr>
          <p:cNvSpPr>
            <a:spLocks noChangeAspect="1"/>
          </p:cNvSpPr>
          <p:nvPr/>
        </p:nvSpPr>
        <p:spPr>
          <a:xfrm>
            <a:off x="3378360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2F77AC6-6ED3-49BD-B990-F712B482D164}"/>
              </a:ext>
            </a:extLst>
          </p:cNvPr>
          <p:cNvSpPr>
            <a:spLocks noChangeAspect="1"/>
          </p:cNvSpPr>
          <p:nvPr/>
        </p:nvSpPr>
        <p:spPr>
          <a:xfrm>
            <a:off x="4854143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9E5E5ED-FBAC-44F6-816B-1EE57CE4357E}"/>
              </a:ext>
            </a:extLst>
          </p:cNvPr>
          <p:cNvSpPr>
            <a:spLocks noChangeAspect="1"/>
          </p:cNvSpPr>
          <p:nvPr/>
        </p:nvSpPr>
        <p:spPr>
          <a:xfrm>
            <a:off x="6317007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6C561D9F-C5D0-44C5-9BD6-EE57C718B5CF}"/>
              </a:ext>
            </a:extLst>
          </p:cNvPr>
          <p:cNvSpPr>
            <a:spLocks noChangeAspect="1"/>
          </p:cNvSpPr>
          <p:nvPr/>
        </p:nvSpPr>
        <p:spPr>
          <a:xfrm>
            <a:off x="4859875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EC40BF5-ED3F-4B75-9680-7F446AF756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714794" y="1426200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E744DE7-97C7-43D3-8D22-BD713507D103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>
            <a:off x="2190577" y="1426200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099D3401-0C02-4205-BD42-891DA9D1CFC2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5147875" y="1426200"/>
            <a:ext cx="116913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/>
              <p:nvPr/>
            </p:nvSpPr>
            <p:spPr>
              <a:xfrm>
                <a:off x="957432" y="1118423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32" y="1118423"/>
                <a:ext cx="65146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/>
              <p:nvPr/>
            </p:nvSpPr>
            <p:spPr>
              <a:xfrm>
                <a:off x="2437682" y="1118423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682" y="1118423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/>
              <p:nvPr/>
            </p:nvSpPr>
            <p:spPr>
              <a:xfrm>
                <a:off x="5406804" y="1118422"/>
                <a:ext cx="7268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04" y="1118422"/>
                <a:ext cx="726802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35889" y="2000372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</p:cNvCxnSpPr>
          <p:nvPr/>
        </p:nvCxnSpPr>
        <p:spPr>
          <a:xfrm>
            <a:off x="6682740" y="2019060"/>
            <a:ext cx="912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1797139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285995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774851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2360669" y="2000372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橢圓 29">
            <a:extLst>
              <a:ext uri="{FF2B5EF4-FFF2-40B4-BE49-F238E27FC236}">
                <a16:creationId xmlns:a16="http://schemas.microsoft.com/office/drawing/2014/main" id="{E0863E9A-8CB8-42C6-BF95-F1D0962B0601}"/>
              </a:ext>
            </a:extLst>
          </p:cNvPr>
          <p:cNvSpPr>
            <a:spLocks noChangeAspect="1"/>
          </p:cNvSpPr>
          <p:nvPr/>
        </p:nvSpPr>
        <p:spPr>
          <a:xfrm>
            <a:off x="6311275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09E8D96-670D-4E49-927B-7838BE7F0C7B}"/>
              </a:ext>
            </a:extLst>
          </p:cNvPr>
          <p:cNvSpPr>
            <a:spLocks noChangeAspect="1"/>
          </p:cNvSpPr>
          <p:nvPr/>
        </p:nvSpPr>
        <p:spPr>
          <a:xfrm>
            <a:off x="7781759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DA066326-811E-46D6-BEC1-13D56638A22F}"/>
              </a:ext>
            </a:extLst>
          </p:cNvPr>
          <p:cNvSpPr>
            <a:spLocks noChangeAspect="1"/>
          </p:cNvSpPr>
          <p:nvPr/>
        </p:nvSpPr>
        <p:spPr>
          <a:xfrm>
            <a:off x="6317007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D739196F-AED8-4B43-A63C-60A87AE69E1F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6605007" y="1426200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395D2A9-4096-4ACD-8032-7B44C7D9B1E6}"/>
                  </a:ext>
                </a:extLst>
              </p:cNvPr>
              <p:cNvSpPr txBox="1"/>
              <p:nvPr/>
            </p:nvSpPr>
            <p:spPr>
              <a:xfrm>
                <a:off x="6871556" y="1118422"/>
                <a:ext cx="7235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395D2A9-4096-4ACD-8032-7B44C7D9B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556" y="1118422"/>
                <a:ext cx="723596" cy="307777"/>
              </a:xfrm>
              <a:prstGeom prst="rect">
                <a:avLst/>
              </a:prstGeom>
              <a:blipFill>
                <a:blip r:embed="rId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99DD3178-3170-4762-AA1D-2EDD4148F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227133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1F173E-3213-4341-83B1-CB862DF06C0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01807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192FA52C-8A90-438D-BC0B-2A279A677386}"/>
              </a:ext>
            </a:extLst>
          </p:cNvPr>
          <p:cNvCxnSpPr>
            <a:cxnSpLocks/>
          </p:cNvCxnSpPr>
          <p:nvPr/>
        </p:nvCxnSpPr>
        <p:spPr>
          <a:xfrm>
            <a:off x="3666360" y="1426199"/>
            <a:ext cx="1169132" cy="0"/>
          </a:xfrm>
          <a:prstGeom prst="straightConnector1">
            <a:avLst/>
          </a:prstGeom>
          <a:ln w="381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1C35A70-66FF-40F9-8B88-0E288F7075B0}"/>
              </a:ext>
            </a:extLst>
          </p:cNvPr>
          <p:cNvCxnSpPr>
            <a:cxnSpLocks/>
          </p:cNvCxnSpPr>
          <p:nvPr/>
        </p:nvCxnSpPr>
        <p:spPr>
          <a:xfrm>
            <a:off x="3812951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/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/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/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/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E04FCD2-2618-4C70-ACD8-03978F17A26A}"/>
              </a:ext>
            </a:extLst>
          </p:cNvPr>
          <p:cNvCxnSpPr>
            <a:cxnSpLocks/>
          </p:cNvCxnSpPr>
          <p:nvPr/>
        </p:nvCxnSpPr>
        <p:spPr>
          <a:xfrm flipV="1">
            <a:off x="6682740" y="985614"/>
            <a:ext cx="266503" cy="690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2F80E58B-E7CA-434E-960E-84E633721E62}"/>
              </a:ext>
            </a:extLst>
          </p:cNvPr>
          <p:cNvSpPr txBox="1"/>
          <p:nvPr/>
        </p:nvSpPr>
        <p:spPr>
          <a:xfrm>
            <a:off x="6798957" y="649191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High-dimensional data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DF396C4-DEFC-41FE-8F06-B177D95BDB92}"/>
                  </a:ext>
                </a:extLst>
              </p:cNvPr>
              <p:cNvSpPr txBox="1"/>
              <p:nvPr/>
            </p:nvSpPr>
            <p:spPr>
              <a:xfrm>
                <a:off x="5130378" y="4106361"/>
                <a:ext cx="3634182" cy="73866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>
                    <a:solidFill>
                      <a:srgbClr val="C00000"/>
                    </a:solidFill>
                  </a:rPr>
                  <a:t>We want to know if </a:t>
                </a:r>
                <a14:m>
                  <m:oMath xmlns:m="http://schemas.openxmlformats.org/officeDocument/2006/math">
                    <m:r>
                      <a:rPr lang="en-US" altLang="zh-TW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TW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sub>
                    </m:sSub>
                    <m:r>
                      <a:rPr lang="en-US" altLang="zh-TW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TW" alt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TW" b="1" dirty="0">
                    <a:solidFill>
                      <a:srgbClr val="C00000"/>
                    </a:solidFill>
                  </a:rPr>
                  <a:t>contain any information of gray matter and white matter.</a:t>
                </a:r>
                <a:endParaRPr lang="zh-TW" altLang="en-US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DF396C4-DEFC-41FE-8F06-B177D95BD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378" y="4106361"/>
                <a:ext cx="3634182" cy="738664"/>
              </a:xfrm>
              <a:prstGeom prst="rect">
                <a:avLst/>
              </a:prstGeom>
              <a:blipFill>
                <a:blip r:embed="rId14"/>
                <a:stretch>
                  <a:fillRect l="-334" t="-806" r="-835" b="-5645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668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Compute the similarity between the intermediate (transformed) data and the GM/WM data.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39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31" name="橢圓 30">
            <a:extLst>
              <a:ext uri="{FF2B5EF4-FFF2-40B4-BE49-F238E27FC236}">
                <a16:creationId xmlns:a16="http://schemas.microsoft.com/office/drawing/2014/main" id="{EEE7F20A-1EAC-4194-B93F-0846A2CE8D57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10E11C4-8211-49E4-BD84-C3E103468CD0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1880637-6EFB-4F23-98FC-703AE0A6FDB7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2F77AC6-6ED3-49BD-B990-F712B482D164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9E5E5ED-FBAC-44F6-816B-1EE57CE4357E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6C561D9F-C5D0-44C5-9BD6-EE57C718B5CF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EC40BF5-ED3F-4B75-9680-7F446AF756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E744DE7-97C7-43D3-8D22-BD713507D103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D87386B6-DA7A-4D38-BB07-2468C3BF6D12}"/>
              </a:ext>
            </a:extLst>
          </p:cNvPr>
          <p:cNvCxnSpPr>
            <a:cxnSpLocks/>
            <a:stCxn id="34" idx="6"/>
            <a:endCxn id="45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099D3401-0C02-4205-BD42-891DA9D1CFC2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F7283F9A-85FD-4A1F-9A86-C632CF9AEB14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F7283F9A-85FD-4A1F-9A86-C632CF9AE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  <a:stCxn id="72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FF012206-175D-4FCA-AFC5-9A6B1959A902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C076D1E5-DEE5-42E8-861D-E42333759CFF}"/>
                  </a:ext>
                </a:extLst>
              </p:cNvPr>
              <p:cNvSpPr txBox="1"/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C076D1E5-DEE5-42E8-861D-E42333759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5DF5A1C-1172-4DC2-8FFA-E7DBC48A432A}"/>
                  </a:ext>
                </a:extLst>
              </p:cNvPr>
              <p:cNvSpPr txBox="1"/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5DF5A1C-1172-4DC2-8FFA-E7DBC48A4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5E228FAE-DA5B-41C0-B973-D70B52010B19}"/>
                  </a:ext>
                </a:extLst>
              </p:cNvPr>
              <p:cNvSpPr txBox="1"/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5E228FAE-DA5B-41C0-B973-D70B5201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979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CEB226-76CD-417B-94BA-C2C5154CD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FDG-PET has been extensively used to as a functional imaging to study brain.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5764B6D-5340-480C-9C0E-3440292DA4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2966E54-BAA0-457C-A303-287EF840E80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65420" y="1546597"/>
            <a:ext cx="3707130" cy="3108472"/>
          </a:xfrm>
        </p:spPr>
        <p:txBody>
          <a:bodyPr/>
          <a:lstStyle/>
          <a:p>
            <a:r>
              <a:rPr lang="en-US" altLang="zh-TW" dirty="0"/>
              <a:t>Oncology</a:t>
            </a:r>
          </a:p>
          <a:p>
            <a:r>
              <a:rPr lang="en-US" altLang="zh-TW" b="0" i="0" dirty="0">
                <a:solidFill>
                  <a:srgbClr val="2E2E2E"/>
                </a:solidFill>
                <a:effectLst/>
                <a:latin typeface="NexusSerif"/>
              </a:rPr>
              <a:t>Neurology</a:t>
            </a:r>
          </a:p>
          <a:p>
            <a:r>
              <a:rPr lang="en-US" altLang="zh-TW" b="0" i="0" dirty="0">
                <a:solidFill>
                  <a:srgbClr val="2E2E2E"/>
                </a:solidFill>
                <a:effectLst/>
                <a:latin typeface="NexusSerif"/>
              </a:rPr>
              <a:t>Cardiology</a:t>
            </a:r>
            <a:endParaRPr lang="en-US" altLang="zh-TW" dirty="0"/>
          </a:p>
          <a:p>
            <a:r>
              <a:rPr lang="en-US" altLang="zh-TW" dirty="0"/>
              <a:t>Psychiatry</a:t>
            </a:r>
          </a:p>
          <a:p>
            <a:endParaRPr lang="en-US" altLang="zh-TW" dirty="0"/>
          </a:p>
          <a:p>
            <a:r>
              <a:rPr lang="en-US" altLang="zh-TW" dirty="0"/>
              <a:t>Study of pain</a:t>
            </a:r>
          </a:p>
          <a:p>
            <a:r>
              <a:rPr lang="en-US" altLang="zh-TW" dirty="0"/>
              <a:t>Resting stage functions</a:t>
            </a:r>
            <a:endParaRPr lang="zh-TW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121C8E7-898E-4861-A859-E2B18E356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24" y="1546597"/>
            <a:ext cx="4565331" cy="262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7738696-A385-4C69-A158-3A46751634B8}"/>
              </a:ext>
            </a:extLst>
          </p:cNvPr>
          <p:cNvSpPr txBox="1"/>
          <p:nvPr/>
        </p:nvSpPr>
        <p:spPr>
          <a:xfrm>
            <a:off x="1031780" y="4347292"/>
            <a:ext cx="392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higher FDG</a:t>
            </a:r>
            <a:r>
              <a:rPr lang="zh-TW" altLang="en-US" dirty="0"/>
              <a:t> </a:t>
            </a:r>
            <a:r>
              <a:rPr lang="en-US" altLang="zh-TW" dirty="0"/>
              <a:t>update </a:t>
            </a:r>
            <a:r>
              <a:rPr lang="zh-TW" altLang="en-US" dirty="0"/>
              <a:t>→ </a:t>
            </a:r>
            <a:r>
              <a:rPr lang="en-US" altLang="zh-TW" dirty="0"/>
              <a:t>higher metabolic activity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0672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Compute the similarity between the intermediate (transformed) data and the GM/WM data.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40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31" name="橢圓 30">
            <a:extLst>
              <a:ext uri="{FF2B5EF4-FFF2-40B4-BE49-F238E27FC236}">
                <a16:creationId xmlns:a16="http://schemas.microsoft.com/office/drawing/2014/main" id="{EEE7F20A-1EAC-4194-B93F-0846A2CE8D57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10E11C4-8211-49E4-BD84-C3E103468CD0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1880637-6EFB-4F23-98FC-703AE0A6FDB7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2F77AC6-6ED3-49BD-B990-F712B482D164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9E5E5ED-FBAC-44F6-816B-1EE57CE4357E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6C561D9F-C5D0-44C5-9BD6-EE57C718B5CF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EC40BF5-ED3F-4B75-9680-7F446AF756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E744DE7-97C7-43D3-8D22-BD713507D103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D87386B6-DA7A-4D38-BB07-2468C3BF6D12}"/>
              </a:ext>
            </a:extLst>
          </p:cNvPr>
          <p:cNvCxnSpPr>
            <a:cxnSpLocks/>
            <a:stCxn id="34" idx="6"/>
            <a:endCxn id="45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099D3401-0C02-4205-BD42-891DA9D1CFC2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F7283F9A-85FD-4A1F-9A86-C632CF9AEB14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F7283F9A-85FD-4A1F-9A86-C632CF9AE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  <a:stCxn id="72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FF012206-175D-4FCA-AFC5-9A6B1959A902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 descr="一張含有 文字 的圖片&#10;&#10;自動產生的描述">
            <a:extLst>
              <a:ext uri="{FF2B5EF4-FFF2-40B4-BE49-F238E27FC236}">
                <a16:creationId xmlns:a16="http://schemas.microsoft.com/office/drawing/2014/main" id="{4B5B9680-6AF8-4CFD-B71A-2DCCFD2D53F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1346" y="2475011"/>
            <a:ext cx="864000" cy="864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8B30248-57A2-4022-8514-6E45D2089F89}"/>
                  </a:ext>
                </a:extLst>
              </p:cNvPr>
              <p:cNvSpPr txBox="1"/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8B30248-57A2-4022-8514-6E45D2089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08652B26-927A-4C47-9DEE-F23946BAC0FF}"/>
                  </a:ext>
                </a:extLst>
              </p:cNvPr>
              <p:cNvSpPr txBox="1"/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08652B26-927A-4C47-9DEE-F23946BAC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5A7AB0E-7C76-4C23-85D3-FC3782EC97DF}"/>
                  </a:ext>
                </a:extLst>
              </p:cNvPr>
              <p:cNvSpPr txBox="1"/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5A7AB0E-7C76-4C23-85D3-FC3782EC9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6E118965-F0EA-4E5E-AB9F-AE87A648568D}"/>
              </a:ext>
            </a:extLst>
          </p:cNvPr>
          <p:cNvSpPr/>
          <p:nvPr/>
        </p:nvSpPr>
        <p:spPr>
          <a:xfrm>
            <a:off x="1250511" y="1999785"/>
            <a:ext cx="622894" cy="921835"/>
          </a:xfrm>
          <a:custGeom>
            <a:avLst/>
            <a:gdLst>
              <a:gd name="connsiteX0" fmla="*/ 578289 w 622894"/>
              <a:gd name="connsiteY0" fmla="*/ 0 h 921835"/>
              <a:gd name="connsiteX1" fmla="*/ 102504 w 622894"/>
              <a:gd name="connsiteY1" fmla="*/ 200722 h 921835"/>
              <a:gd name="connsiteX2" fmla="*/ 43030 w 622894"/>
              <a:gd name="connsiteY2" fmla="*/ 683942 h 921835"/>
              <a:gd name="connsiteX3" fmla="*/ 622894 w 622894"/>
              <a:gd name="connsiteY3" fmla="*/ 921835 h 92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894" h="921835">
                <a:moveTo>
                  <a:pt x="578289" y="0"/>
                </a:moveTo>
                <a:cubicBezTo>
                  <a:pt x="385001" y="43366"/>
                  <a:pt x="191714" y="86732"/>
                  <a:pt x="102504" y="200722"/>
                </a:cubicBezTo>
                <a:cubicBezTo>
                  <a:pt x="13294" y="314712"/>
                  <a:pt x="-43702" y="563757"/>
                  <a:pt x="43030" y="683942"/>
                </a:cubicBezTo>
                <a:cubicBezTo>
                  <a:pt x="129762" y="804127"/>
                  <a:pt x="376328" y="862981"/>
                  <a:pt x="622894" y="92183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4745989-456F-4C6B-833B-025C5E955DF7}"/>
              </a:ext>
            </a:extLst>
          </p:cNvPr>
          <p:cNvSpPr txBox="1"/>
          <p:nvPr/>
        </p:nvSpPr>
        <p:spPr>
          <a:xfrm>
            <a:off x="0" y="1602305"/>
            <a:ext cx="1763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Use existing (standard) method to get the gray matter maps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52418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2C8F2FA1-B08E-421C-878B-362DC990C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DF19EA61-6BF1-4E7C-BC6D-A7C06F7EF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Compute the similarity between the intermediate (transformed) data and the GM/WM data.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41</a:t>
            </a:fld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2BE7EE3C-36F4-491F-812D-2741468997D6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3DBAC5D-0CF3-4D81-8FC3-5962F1BFC5FF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7D6F693-E6F9-4C12-BF7F-4636EDCF1636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4A1574D2-5069-4FE9-8063-5767E44A84FE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2F85B56-C451-4BCB-A6C4-7B17D80CEE39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AFAC4FB9-E42D-460B-B1FE-53D6E1B38D15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099E98F-207C-4E60-91BE-E68DD35FC9EB}"/>
              </a:ext>
            </a:extLst>
          </p:cNvPr>
          <p:cNvCxnSpPr>
            <a:stCxn id="30" idx="6"/>
            <a:endCxn id="33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64C7EF7-7EBE-41B9-913B-10B08CF5963E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4405186-0E4B-4250-9134-45F1B57DE533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9C61DEF-109B-4ACB-B59B-1D69EE9DBE6B}"/>
              </a:ext>
            </a:extLst>
          </p:cNvPr>
          <p:cNvCxnSpPr>
            <a:cxnSpLocks/>
            <a:stCxn id="39" idx="6"/>
            <a:endCxn id="38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C6014B25-05F8-4F34-A178-B8AD0376A587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4DE67EC-1FE9-48CE-9D3D-184D424ECFF5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C95F408D-3CD9-47FB-8CDF-4AD13B3AC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2064D64E-85C7-4542-A5E5-900D96EE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B124BCB0-4246-452C-A4E7-2B662F4B7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3BBAAC89-0BA0-4999-80F1-D1ACD7BEAA88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B2783F9B-76E2-4EBF-9B78-8037CEF998A9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8BC3E429-CA51-4CC0-8C7D-3B79B1260F19}"/>
              </a:ext>
            </a:extLst>
          </p:cNvPr>
          <p:cNvSpPr txBox="1"/>
          <p:nvPr/>
        </p:nvSpPr>
        <p:spPr>
          <a:xfrm>
            <a:off x="3415728" y="275312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15%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7605301-6515-48D4-BB4C-FE17E2D05255}"/>
              </a:ext>
            </a:extLst>
          </p:cNvPr>
          <p:cNvSpPr txBox="1"/>
          <p:nvPr/>
        </p:nvSpPr>
        <p:spPr>
          <a:xfrm>
            <a:off x="4891511" y="2753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19%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2C5BF43-3E9E-4763-AA15-69C4C7CB510C}"/>
              </a:ext>
            </a:extLst>
          </p:cNvPr>
          <p:cNvSpPr txBox="1"/>
          <p:nvPr/>
        </p:nvSpPr>
        <p:spPr>
          <a:xfrm>
            <a:off x="6412568" y="275312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65%</a:t>
            </a:r>
            <a:endParaRPr lang="zh-TW" altLang="en-US" dirty="0"/>
          </a:p>
        </p:txBody>
      </p:sp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0077" y="2475011"/>
            <a:ext cx="864000" cy="864000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E42F3327-EE44-44F5-BEA3-467A82D34531}"/>
              </a:ext>
            </a:extLst>
          </p:cNvPr>
          <p:cNvSpPr/>
          <p:nvPr/>
        </p:nvSpPr>
        <p:spPr>
          <a:xfrm>
            <a:off x="3569404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箭號: 向下 46">
            <a:extLst>
              <a:ext uri="{FF2B5EF4-FFF2-40B4-BE49-F238E27FC236}">
                <a16:creationId xmlns:a16="http://schemas.microsoft.com/office/drawing/2014/main" id="{3C242488-F4BC-4271-AA2E-857178258665}"/>
              </a:ext>
            </a:extLst>
          </p:cNvPr>
          <p:cNvSpPr/>
          <p:nvPr/>
        </p:nvSpPr>
        <p:spPr>
          <a:xfrm rot="10800000">
            <a:off x="3696830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箭號: 向下 52">
            <a:extLst>
              <a:ext uri="{FF2B5EF4-FFF2-40B4-BE49-F238E27FC236}">
                <a16:creationId xmlns:a16="http://schemas.microsoft.com/office/drawing/2014/main" id="{4B804662-A2A1-44A6-8A85-67563D79F585}"/>
              </a:ext>
            </a:extLst>
          </p:cNvPr>
          <p:cNvSpPr/>
          <p:nvPr/>
        </p:nvSpPr>
        <p:spPr>
          <a:xfrm>
            <a:off x="5066491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下 53">
            <a:extLst>
              <a:ext uri="{FF2B5EF4-FFF2-40B4-BE49-F238E27FC236}">
                <a16:creationId xmlns:a16="http://schemas.microsoft.com/office/drawing/2014/main" id="{79A392A5-86CA-4AFA-8ADB-CD6D3F2276AD}"/>
              </a:ext>
            </a:extLst>
          </p:cNvPr>
          <p:cNvSpPr/>
          <p:nvPr/>
        </p:nvSpPr>
        <p:spPr>
          <a:xfrm rot="10800000">
            <a:off x="5193917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箭號: 向下 61">
            <a:extLst>
              <a:ext uri="{FF2B5EF4-FFF2-40B4-BE49-F238E27FC236}">
                <a16:creationId xmlns:a16="http://schemas.microsoft.com/office/drawing/2014/main" id="{07AD55EA-D62D-499D-A168-96D0C4D10D0B}"/>
              </a:ext>
            </a:extLst>
          </p:cNvPr>
          <p:cNvSpPr/>
          <p:nvPr/>
        </p:nvSpPr>
        <p:spPr>
          <a:xfrm>
            <a:off x="6578108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下 62">
            <a:extLst>
              <a:ext uri="{FF2B5EF4-FFF2-40B4-BE49-F238E27FC236}">
                <a16:creationId xmlns:a16="http://schemas.microsoft.com/office/drawing/2014/main" id="{815DE25B-D032-40E6-ABF6-8481F560E3CE}"/>
              </a:ext>
            </a:extLst>
          </p:cNvPr>
          <p:cNvSpPr/>
          <p:nvPr/>
        </p:nvSpPr>
        <p:spPr>
          <a:xfrm rot="10800000">
            <a:off x="6705534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" name="圖片 50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1346" y="2475011"/>
            <a:ext cx="864000" cy="864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F7056B22-FA4E-4315-8864-006279679DC6}"/>
                  </a:ext>
                </a:extLst>
              </p:cNvPr>
              <p:cNvSpPr txBox="1"/>
              <p:nvPr/>
            </p:nvSpPr>
            <p:spPr>
              <a:xfrm>
                <a:off x="100079" y="4302040"/>
                <a:ext cx="545399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200" dirty="0"/>
                  <a:t>We use </a:t>
                </a:r>
                <a:r>
                  <a:rPr lang="en-US" altLang="zh-TW" sz="1200" b="1" dirty="0"/>
                  <a:t>Canonical Component Analysis</a:t>
                </a:r>
                <a:r>
                  <a:rPr lang="en-US" altLang="zh-TW" sz="1200" dirty="0"/>
                  <a:t> (CCA) to measure the relationship between two variables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1200" dirty="0"/>
                  <a:t> and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TW" sz="1200" dirty="0"/>
                  <a:t> by finding a canonical space, in which the correlation</a:t>
                </a:r>
                <a:r>
                  <a:rPr lang="zh-TW" altLang="en-US" sz="12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TW" sz="1200" dirty="0"/>
                  <a:t> between their projections (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12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𝑌</m:t>
                    </m:r>
                    <m:sSup>
                      <m:s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1200" dirty="0"/>
                  <a:t>, respectively) onto that space is maximized.</a:t>
                </a:r>
                <a:endParaRPr lang="zh-TW" altLang="en-US" sz="1200" dirty="0"/>
              </a:p>
            </p:txBody>
          </p:sp>
        </mc:Choice>
        <mc:Fallback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F7056B22-FA4E-4315-8864-006279679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9" y="4302040"/>
                <a:ext cx="5453999" cy="830997"/>
              </a:xfrm>
              <a:prstGeom prst="rect">
                <a:avLst/>
              </a:prstGeom>
              <a:blipFill>
                <a:blip r:embed="rId13"/>
                <a:stretch>
                  <a:fillRect t="-1471" r="-1899" b="-44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FB83DB0B-109B-4E8A-802A-B9E368C885A0}"/>
                  </a:ext>
                </a:extLst>
              </p:cNvPr>
              <p:cNvSpPr txBox="1"/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FB83DB0B-109B-4E8A-802A-B9E368C88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B90941D9-2206-48C4-88B1-65203A2113EE}"/>
                  </a:ext>
                </a:extLst>
              </p:cNvPr>
              <p:cNvSpPr txBox="1"/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B90941D9-2206-48C4-88B1-65203A211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362148E-A3EB-45A8-819C-AFCB858B6BC2}"/>
                  </a:ext>
                </a:extLst>
              </p:cNvPr>
              <p:cNvSpPr txBox="1"/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362148E-A3EB-45A8-819C-AFCB858B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47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45679E-6 L 0.64583 -0.00061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2" y="-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1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1.66667E-6 9.87654E-7 L -0.00017 -0.0367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10000" decel="1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2.77778E-6 -6.17284E-7 L -0.00034 0.0358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79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1000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05556E-6 9.87654E-7 L -0.00018 -0.03673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10000" decel="1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94444E-6 -6.17284E-7 L -0.00035 0.0358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79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10000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4.72222E-6 9.87654E-7 L -0.00017 -0.03673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10000" decel="1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4.16667E-6 -6.17284E-7 L -0.00035 0.0358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79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4" grpId="0"/>
      <p:bldP spid="46" grpId="0"/>
      <p:bldP spid="5" grpId="0" animBg="1"/>
      <p:bldP spid="5" grpId="1" animBg="1"/>
      <p:bldP spid="5" grpId="2" animBg="1"/>
      <p:bldP spid="47" grpId="0" animBg="1"/>
      <p:bldP spid="47" grpId="1" animBg="1"/>
      <p:bldP spid="47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2C8F2FA1-B08E-421C-878B-362DC990C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DF19EA61-6BF1-4E7C-BC6D-A7C06F7EF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Compute the similarity between the intermediate (transformed) data and the GM/WM data.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42</a:t>
            </a:fld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2BE7EE3C-36F4-491F-812D-2741468997D6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3DBAC5D-0CF3-4D81-8FC3-5962F1BFC5FF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7D6F693-E6F9-4C12-BF7F-4636EDCF1636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4A1574D2-5069-4FE9-8063-5767E44A84FE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2F85B56-C451-4BCB-A6C4-7B17D80CEE39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AFAC4FB9-E42D-460B-B1FE-53D6E1B38D15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099E98F-207C-4E60-91BE-E68DD35FC9EB}"/>
              </a:ext>
            </a:extLst>
          </p:cNvPr>
          <p:cNvCxnSpPr>
            <a:stCxn id="30" idx="6"/>
            <a:endCxn id="33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64C7EF7-7EBE-41B9-913B-10B08CF5963E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4405186-0E4B-4250-9134-45F1B57DE533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9C61DEF-109B-4ACB-B59B-1D69EE9DBE6B}"/>
              </a:ext>
            </a:extLst>
          </p:cNvPr>
          <p:cNvCxnSpPr>
            <a:cxnSpLocks/>
            <a:stCxn id="39" idx="6"/>
            <a:endCxn id="38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C6014B25-05F8-4F34-A178-B8AD0376A587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4DE67EC-1FE9-48CE-9D3D-184D424ECFF5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C95F408D-3CD9-47FB-8CDF-4AD13B3AC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2064D64E-85C7-4542-A5E5-900D96EE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B124BCB0-4246-452C-A4E7-2B662F4B7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3BBAAC89-0BA0-4999-80F1-D1ACD7BEAA88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B2783F9B-76E2-4EBF-9B78-8037CEF998A9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8BC3E429-CA51-4CC0-8C7D-3B79B1260F19}"/>
              </a:ext>
            </a:extLst>
          </p:cNvPr>
          <p:cNvSpPr txBox="1"/>
          <p:nvPr/>
        </p:nvSpPr>
        <p:spPr>
          <a:xfrm>
            <a:off x="3415728" y="275312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15%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7605301-6515-48D4-BB4C-FE17E2D05255}"/>
              </a:ext>
            </a:extLst>
          </p:cNvPr>
          <p:cNvSpPr txBox="1"/>
          <p:nvPr/>
        </p:nvSpPr>
        <p:spPr>
          <a:xfrm>
            <a:off x="4891511" y="2753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19%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2C5BF43-3E9E-4763-AA15-69C4C7CB510C}"/>
              </a:ext>
            </a:extLst>
          </p:cNvPr>
          <p:cNvSpPr txBox="1"/>
          <p:nvPr/>
        </p:nvSpPr>
        <p:spPr>
          <a:xfrm>
            <a:off x="6412568" y="275312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65%</a:t>
            </a:r>
            <a:endParaRPr lang="zh-TW" altLang="en-US" dirty="0"/>
          </a:p>
        </p:txBody>
      </p:sp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0077" y="2475011"/>
            <a:ext cx="864000" cy="864000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E42F3327-EE44-44F5-BEA3-467A82D34531}"/>
              </a:ext>
            </a:extLst>
          </p:cNvPr>
          <p:cNvSpPr/>
          <p:nvPr/>
        </p:nvSpPr>
        <p:spPr>
          <a:xfrm>
            <a:off x="3569404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箭號: 向下 46">
            <a:extLst>
              <a:ext uri="{FF2B5EF4-FFF2-40B4-BE49-F238E27FC236}">
                <a16:creationId xmlns:a16="http://schemas.microsoft.com/office/drawing/2014/main" id="{3C242488-F4BC-4271-AA2E-857178258665}"/>
              </a:ext>
            </a:extLst>
          </p:cNvPr>
          <p:cNvSpPr/>
          <p:nvPr/>
        </p:nvSpPr>
        <p:spPr>
          <a:xfrm rot="10800000">
            <a:off x="3696830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箭號: 向下 52">
            <a:extLst>
              <a:ext uri="{FF2B5EF4-FFF2-40B4-BE49-F238E27FC236}">
                <a16:creationId xmlns:a16="http://schemas.microsoft.com/office/drawing/2014/main" id="{4B804662-A2A1-44A6-8A85-67563D79F585}"/>
              </a:ext>
            </a:extLst>
          </p:cNvPr>
          <p:cNvSpPr/>
          <p:nvPr/>
        </p:nvSpPr>
        <p:spPr>
          <a:xfrm>
            <a:off x="5066491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下 53">
            <a:extLst>
              <a:ext uri="{FF2B5EF4-FFF2-40B4-BE49-F238E27FC236}">
                <a16:creationId xmlns:a16="http://schemas.microsoft.com/office/drawing/2014/main" id="{79A392A5-86CA-4AFA-8ADB-CD6D3F2276AD}"/>
              </a:ext>
            </a:extLst>
          </p:cNvPr>
          <p:cNvSpPr/>
          <p:nvPr/>
        </p:nvSpPr>
        <p:spPr>
          <a:xfrm rot="10800000">
            <a:off x="5193917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箭號: 向下 61">
            <a:extLst>
              <a:ext uri="{FF2B5EF4-FFF2-40B4-BE49-F238E27FC236}">
                <a16:creationId xmlns:a16="http://schemas.microsoft.com/office/drawing/2014/main" id="{07AD55EA-D62D-499D-A168-96D0C4D10D0B}"/>
              </a:ext>
            </a:extLst>
          </p:cNvPr>
          <p:cNvSpPr/>
          <p:nvPr/>
        </p:nvSpPr>
        <p:spPr>
          <a:xfrm>
            <a:off x="6578108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下 62">
            <a:extLst>
              <a:ext uri="{FF2B5EF4-FFF2-40B4-BE49-F238E27FC236}">
                <a16:creationId xmlns:a16="http://schemas.microsoft.com/office/drawing/2014/main" id="{815DE25B-D032-40E6-ABF6-8481F560E3CE}"/>
              </a:ext>
            </a:extLst>
          </p:cNvPr>
          <p:cNvSpPr/>
          <p:nvPr/>
        </p:nvSpPr>
        <p:spPr>
          <a:xfrm rot="10800000">
            <a:off x="6705534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" name="圖片 50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1346" y="2475011"/>
            <a:ext cx="864000" cy="864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F7056B22-FA4E-4315-8864-006279679DC6}"/>
                  </a:ext>
                </a:extLst>
              </p:cNvPr>
              <p:cNvSpPr txBox="1"/>
              <p:nvPr/>
            </p:nvSpPr>
            <p:spPr>
              <a:xfrm>
                <a:off x="100079" y="4302040"/>
                <a:ext cx="545399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200" dirty="0"/>
                  <a:t>We use </a:t>
                </a:r>
                <a:r>
                  <a:rPr lang="en-US" altLang="zh-TW" sz="1200" b="1" dirty="0"/>
                  <a:t>Canonical Component Analysis </a:t>
                </a:r>
                <a:r>
                  <a:rPr lang="en-US" altLang="zh-TW" sz="1200" dirty="0"/>
                  <a:t>(CCA) to measure the relationship between two variables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1200" dirty="0"/>
                  <a:t> and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TW" sz="1200" dirty="0"/>
                  <a:t> by finding a canonical space, in which the correlation</a:t>
                </a:r>
                <a:r>
                  <a:rPr lang="zh-TW" altLang="en-US" sz="12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TW" sz="1200" dirty="0"/>
                  <a:t> between their projections (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12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𝑌</m:t>
                    </m:r>
                    <m:sSup>
                      <m:s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1200" dirty="0"/>
                  <a:t>, respectively) onto that space is maximized.</a:t>
                </a:r>
                <a:endParaRPr lang="zh-TW" altLang="en-US" sz="1200" dirty="0"/>
              </a:p>
            </p:txBody>
          </p:sp>
        </mc:Choice>
        <mc:Fallback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F7056B22-FA4E-4315-8864-006279679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9" y="4302040"/>
                <a:ext cx="5453999" cy="830997"/>
              </a:xfrm>
              <a:prstGeom prst="rect">
                <a:avLst/>
              </a:prstGeom>
              <a:blipFill>
                <a:blip r:embed="rId13"/>
                <a:stretch>
                  <a:fillRect t="-1471" r="-1899" b="-44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FB83DB0B-109B-4E8A-802A-B9E368C885A0}"/>
                  </a:ext>
                </a:extLst>
              </p:cNvPr>
              <p:cNvSpPr txBox="1"/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FB83DB0B-109B-4E8A-802A-B9E368C88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B90941D9-2206-48C4-88B1-65203A2113EE}"/>
                  </a:ext>
                </a:extLst>
              </p:cNvPr>
              <p:cNvSpPr txBox="1"/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B90941D9-2206-48C4-88B1-65203A211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362148E-A3EB-45A8-819C-AFCB858B6BC2}"/>
                  </a:ext>
                </a:extLst>
              </p:cNvPr>
              <p:cNvSpPr txBox="1"/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362148E-A3EB-45A8-819C-AFCB858B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D0AE4CC4-0A0C-45EC-AA7B-034DE5DF3810}"/>
              </a:ext>
            </a:extLst>
          </p:cNvPr>
          <p:cNvSpPr txBox="1"/>
          <p:nvPr/>
        </p:nvSpPr>
        <p:spPr>
          <a:xfrm>
            <a:off x="4689005" y="3271621"/>
            <a:ext cx="4283545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How to interpret the meaning of CCA similarity?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        0%   </a:t>
            </a:r>
            <a:r>
              <a:rPr lang="zh-TW" altLang="en-US" sz="1200" b="1" dirty="0">
                <a:solidFill>
                  <a:srgbClr val="C00000"/>
                </a:solidFill>
              </a:rPr>
              <a:t>→ </a:t>
            </a:r>
            <a:r>
              <a:rPr lang="en-US" altLang="zh-TW" sz="1200" b="1" dirty="0">
                <a:solidFill>
                  <a:srgbClr val="C00000"/>
                </a:solidFill>
              </a:rPr>
              <a:t>independent, (PET and Picasso’s paintings)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       20%  </a:t>
            </a:r>
            <a:r>
              <a:rPr lang="zh-TW" altLang="en-US" sz="1200" b="1" dirty="0">
                <a:solidFill>
                  <a:srgbClr val="C00000"/>
                </a:solidFill>
              </a:rPr>
              <a:t>→ </a:t>
            </a:r>
            <a:r>
              <a:rPr lang="en-US" altLang="zh-TW" sz="1200" b="1" dirty="0">
                <a:solidFill>
                  <a:srgbClr val="C00000"/>
                </a:solidFill>
              </a:rPr>
              <a:t>the similarity between PET and T1-MRI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      100% </a:t>
            </a:r>
            <a:r>
              <a:rPr lang="zh-TW" altLang="en-US" sz="1200" b="1" dirty="0">
                <a:solidFill>
                  <a:srgbClr val="C00000"/>
                </a:solidFill>
              </a:rPr>
              <a:t>→ </a:t>
            </a:r>
            <a:r>
              <a:rPr lang="en-US" altLang="zh-TW" sz="1200" b="1" dirty="0">
                <a:solidFill>
                  <a:srgbClr val="C00000"/>
                </a:solidFill>
              </a:rPr>
              <a:t>same, up to linear transformation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64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45679E-6 L 0.64583 -0.00061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2" y="-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1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1.66667E-6 9.87654E-7 L -0.00017 -0.0367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10000" decel="1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2.77778E-6 -6.17284E-7 L -0.00034 0.0358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79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1000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05556E-6 9.87654E-7 L -0.00018 -0.03673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10000" decel="1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94444E-6 -6.17284E-7 L -0.00035 0.0358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79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10000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4.72222E-6 9.87654E-7 L -0.00017 -0.03673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10000" decel="1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4.16667E-6 -6.17284E-7 L -0.00035 0.0358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79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4" grpId="0"/>
      <p:bldP spid="46" grpId="0"/>
      <p:bldP spid="5" grpId="0" animBg="1"/>
      <p:bldP spid="5" grpId="1" animBg="1"/>
      <p:bldP spid="5" grpId="2" animBg="1"/>
      <p:bldP spid="47" grpId="0" animBg="1"/>
      <p:bldP spid="47" grpId="1" animBg="1"/>
      <p:bldP spid="47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2C8F2FA1-B08E-421C-878B-362DC990C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DF19EA61-6BF1-4E7C-BC6D-A7C06F7EF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Compute the similarity between the intermediate (transformed) data and the GM/WM data.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43</a:t>
            </a:fld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2BE7EE3C-36F4-491F-812D-2741468997D6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3DBAC5D-0CF3-4D81-8FC3-5962F1BFC5FF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7D6F693-E6F9-4C12-BF7F-4636EDCF1636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4A1574D2-5069-4FE9-8063-5767E44A84FE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2F85B56-C451-4BCB-A6C4-7B17D80CEE39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AFAC4FB9-E42D-460B-B1FE-53D6E1B38D15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099E98F-207C-4E60-91BE-E68DD35FC9EB}"/>
              </a:ext>
            </a:extLst>
          </p:cNvPr>
          <p:cNvCxnSpPr>
            <a:stCxn id="30" idx="6"/>
            <a:endCxn id="33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64C7EF7-7EBE-41B9-913B-10B08CF5963E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4405186-0E4B-4250-9134-45F1B57DE533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9C61DEF-109B-4ACB-B59B-1D69EE9DBE6B}"/>
              </a:ext>
            </a:extLst>
          </p:cNvPr>
          <p:cNvCxnSpPr>
            <a:cxnSpLocks/>
            <a:stCxn id="39" idx="6"/>
            <a:endCxn id="38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C6014B25-05F8-4F34-A178-B8AD0376A587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4DE67EC-1FE9-48CE-9D3D-184D424ECFF5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C95F408D-3CD9-47FB-8CDF-4AD13B3AC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2064D64E-85C7-4542-A5E5-900D96EE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B124BCB0-4246-452C-A4E7-2B662F4B7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3BBAAC89-0BA0-4999-80F1-D1ACD7BEAA88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B2783F9B-76E2-4EBF-9B78-8037CEF998A9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8BC3E429-CA51-4CC0-8C7D-3B79B1260F19}"/>
              </a:ext>
            </a:extLst>
          </p:cNvPr>
          <p:cNvSpPr txBox="1"/>
          <p:nvPr/>
        </p:nvSpPr>
        <p:spPr>
          <a:xfrm>
            <a:off x="3415728" y="275312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15%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7605301-6515-48D4-BB4C-FE17E2D05255}"/>
              </a:ext>
            </a:extLst>
          </p:cNvPr>
          <p:cNvSpPr txBox="1"/>
          <p:nvPr/>
        </p:nvSpPr>
        <p:spPr>
          <a:xfrm>
            <a:off x="4891511" y="2753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19%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2C5BF43-3E9E-4763-AA15-69C4C7CB510C}"/>
              </a:ext>
            </a:extLst>
          </p:cNvPr>
          <p:cNvSpPr txBox="1"/>
          <p:nvPr/>
        </p:nvSpPr>
        <p:spPr>
          <a:xfrm>
            <a:off x="6412568" y="275312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65%</a:t>
            </a:r>
            <a:endParaRPr lang="zh-TW" altLang="en-US" dirty="0"/>
          </a:p>
        </p:txBody>
      </p:sp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0077" y="2475011"/>
            <a:ext cx="864000" cy="864000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E42F3327-EE44-44F5-BEA3-467A82D34531}"/>
              </a:ext>
            </a:extLst>
          </p:cNvPr>
          <p:cNvSpPr/>
          <p:nvPr/>
        </p:nvSpPr>
        <p:spPr>
          <a:xfrm>
            <a:off x="3569404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箭號: 向下 46">
            <a:extLst>
              <a:ext uri="{FF2B5EF4-FFF2-40B4-BE49-F238E27FC236}">
                <a16:creationId xmlns:a16="http://schemas.microsoft.com/office/drawing/2014/main" id="{3C242488-F4BC-4271-AA2E-857178258665}"/>
              </a:ext>
            </a:extLst>
          </p:cNvPr>
          <p:cNvSpPr/>
          <p:nvPr/>
        </p:nvSpPr>
        <p:spPr>
          <a:xfrm rot="10800000">
            <a:off x="3696830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箭號: 向下 52">
            <a:extLst>
              <a:ext uri="{FF2B5EF4-FFF2-40B4-BE49-F238E27FC236}">
                <a16:creationId xmlns:a16="http://schemas.microsoft.com/office/drawing/2014/main" id="{4B804662-A2A1-44A6-8A85-67563D79F585}"/>
              </a:ext>
            </a:extLst>
          </p:cNvPr>
          <p:cNvSpPr/>
          <p:nvPr/>
        </p:nvSpPr>
        <p:spPr>
          <a:xfrm>
            <a:off x="5066491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下 53">
            <a:extLst>
              <a:ext uri="{FF2B5EF4-FFF2-40B4-BE49-F238E27FC236}">
                <a16:creationId xmlns:a16="http://schemas.microsoft.com/office/drawing/2014/main" id="{79A392A5-86CA-4AFA-8ADB-CD6D3F2276AD}"/>
              </a:ext>
            </a:extLst>
          </p:cNvPr>
          <p:cNvSpPr/>
          <p:nvPr/>
        </p:nvSpPr>
        <p:spPr>
          <a:xfrm rot="10800000">
            <a:off x="5193917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箭號: 向下 61">
            <a:extLst>
              <a:ext uri="{FF2B5EF4-FFF2-40B4-BE49-F238E27FC236}">
                <a16:creationId xmlns:a16="http://schemas.microsoft.com/office/drawing/2014/main" id="{07AD55EA-D62D-499D-A168-96D0C4D10D0B}"/>
              </a:ext>
            </a:extLst>
          </p:cNvPr>
          <p:cNvSpPr/>
          <p:nvPr/>
        </p:nvSpPr>
        <p:spPr>
          <a:xfrm>
            <a:off x="6578108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下 62">
            <a:extLst>
              <a:ext uri="{FF2B5EF4-FFF2-40B4-BE49-F238E27FC236}">
                <a16:creationId xmlns:a16="http://schemas.microsoft.com/office/drawing/2014/main" id="{815DE25B-D032-40E6-ABF6-8481F560E3CE}"/>
              </a:ext>
            </a:extLst>
          </p:cNvPr>
          <p:cNvSpPr/>
          <p:nvPr/>
        </p:nvSpPr>
        <p:spPr>
          <a:xfrm rot="10800000">
            <a:off x="6705534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5" name="圖片 64" descr="一張含有 文字, 齒輪 的圖片&#10;&#10;自動產生的描述">
            <a:extLst>
              <a:ext uri="{FF2B5EF4-FFF2-40B4-BE49-F238E27FC236}">
                <a16:creationId xmlns:a16="http://schemas.microsoft.com/office/drawing/2014/main" id="{EE1C673E-7E6B-4D06-ADD7-EFFAC00D56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0077" y="3442314"/>
            <a:ext cx="864000" cy="8640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39085313-E5E0-4EEF-8AB5-670C2EFBD9F5}"/>
              </a:ext>
            </a:extLst>
          </p:cNvPr>
          <p:cNvSpPr txBox="1"/>
          <p:nvPr/>
        </p:nvSpPr>
        <p:spPr>
          <a:xfrm>
            <a:off x="3415728" y="37054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85%</a:t>
            </a:r>
            <a:endParaRPr lang="zh-TW" altLang="en-US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8641290-A552-43FC-956D-9EB78F69B9C7}"/>
              </a:ext>
            </a:extLst>
          </p:cNvPr>
          <p:cNvSpPr txBox="1"/>
          <p:nvPr/>
        </p:nvSpPr>
        <p:spPr>
          <a:xfrm>
            <a:off x="4891511" y="37054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89%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33A3049C-E51B-4C94-B166-8C1B2F12F6B8}"/>
              </a:ext>
            </a:extLst>
          </p:cNvPr>
          <p:cNvSpPr txBox="1"/>
          <p:nvPr/>
        </p:nvSpPr>
        <p:spPr>
          <a:xfrm>
            <a:off x="6412568" y="37054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85%</a:t>
            </a:r>
            <a:endParaRPr lang="zh-TW" altLang="en-US" dirty="0"/>
          </a:p>
        </p:txBody>
      </p:sp>
      <p:sp>
        <p:nvSpPr>
          <p:cNvPr id="69" name="箭號: 向下 68">
            <a:extLst>
              <a:ext uri="{FF2B5EF4-FFF2-40B4-BE49-F238E27FC236}">
                <a16:creationId xmlns:a16="http://schemas.microsoft.com/office/drawing/2014/main" id="{90808E0F-CC6F-4486-9477-EE303058E36D}"/>
              </a:ext>
            </a:extLst>
          </p:cNvPr>
          <p:cNvSpPr/>
          <p:nvPr/>
        </p:nvSpPr>
        <p:spPr>
          <a:xfrm>
            <a:off x="3569404" y="3342693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0" name="箭號: 向下 69">
            <a:extLst>
              <a:ext uri="{FF2B5EF4-FFF2-40B4-BE49-F238E27FC236}">
                <a16:creationId xmlns:a16="http://schemas.microsoft.com/office/drawing/2014/main" id="{3E7F8917-4437-4D7B-A241-6BF604F1208A}"/>
              </a:ext>
            </a:extLst>
          </p:cNvPr>
          <p:cNvSpPr/>
          <p:nvPr/>
        </p:nvSpPr>
        <p:spPr>
          <a:xfrm rot="10800000">
            <a:off x="3696830" y="3532100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箭號: 向下 70">
            <a:extLst>
              <a:ext uri="{FF2B5EF4-FFF2-40B4-BE49-F238E27FC236}">
                <a16:creationId xmlns:a16="http://schemas.microsoft.com/office/drawing/2014/main" id="{353D0410-3608-4750-A8F0-7B2EFB69604F}"/>
              </a:ext>
            </a:extLst>
          </p:cNvPr>
          <p:cNvSpPr/>
          <p:nvPr/>
        </p:nvSpPr>
        <p:spPr>
          <a:xfrm>
            <a:off x="5066491" y="3342693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2" name="箭號: 向下 71">
            <a:extLst>
              <a:ext uri="{FF2B5EF4-FFF2-40B4-BE49-F238E27FC236}">
                <a16:creationId xmlns:a16="http://schemas.microsoft.com/office/drawing/2014/main" id="{3952D311-86B5-473B-BB67-A0C4237FA13A}"/>
              </a:ext>
            </a:extLst>
          </p:cNvPr>
          <p:cNvSpPr/>
          <p:nvPr/>
        </p:nvSpPr>
        <p:spPr>
          <a:xfrm rot="10800000">
            <a:off x="5193917" y="3532100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箭號: 向下 72">
            <a:extLst>
              <a:ext uri="{FF2B5EF4-FFF2-40B4-BE49-F238E27FC236}">
                <a16:creationId xmlns:a16="http://schemas.microsoft.com/office/drawing/2014/main" id="{4558BCC7-3660-4276-87DD-4B02BE0DA9AD}"/>
              </a:ext>
            </a:extLst>
          </p:cNvPr>
          <p:cNvSpPr/>
          <p:nvPr/>
        </p:nvSpPr>
        <p:spPr>
          <a:xfrm>
            <a:off x="6578108" y="3342693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4" name="箭號: 向下 73">
            <a:extLst>
              <a:ext uri="{FF2B5EF4-FFF2-40B4-BE49-F238E27FC236}">
                <a16:creationId xmlns:a16="http://schemas.microsoft.com/office/drawing/2014/main" id="{9A9627BD-8D49-4318-83C2-8F39801C1050}"/>
              </a:ext>
            </a:extLst>
          </p:cNvPr>
          <p:cNvSpPr/>
          <p:nvPr/>
        </p:nvSpPr>
        <p:spPr>
          <a:xfrm rot="10800000">
            <a:off x="6705534" y="3532100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" name="圖片 50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1346" y="2475011"/>
            <a:ext cx="864000" cy="864000"/>
          </a:xfrm>
          <a:prstGeom prst="rect">
            <a:avLst/>
          </a:prstGeom>
        </p:spPr>
      </p:pic>
      <p:pic>
        <p:nvPicPr>
          <p:cNvPr id="64" name="圖片 63" descr="一張含有 文字, 齒輪 的圖片&#10;&#10;自動產生的描述">
            <a:extLst>
              <a:ext uri="{FF2B5EF4-FFF2-40B4-BE49-F238E27FC236}">
                <a16:creationId xmlns:a16="http://schemas.microsoft.com/office/drawing/2014/main" id="{EE1C673E-7E6B-4D06-ADD7-EFFAC00D567B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1346" y="3442314"/>
            <a:ext cx="864000" cy="864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6F3F32DF-8902-407B-AC94-9452BAD93885}"/>
                  </a:ext>
                </a:extLst>
              </p:cNvPr>
              <p:cNvSpPr txBox="1"/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6F3F32DF-8902-407B-AC94-9452BAD93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3192E31B-093A-4542-84F5-982099981A11}"/>
                  </a:ext>
                </a:extLst>
              </p:cNvPr>
              <p:cNvSpPr txBox="1"/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3192E31B-093A-4542-84F5-982099981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984B63DB-F616-4C24-8364-047B6C076910}"/>
                  </a:ext>
                </a:extLst>
              </p:cNvPr>
              <p:cNvSpPr txBox="1"/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984B63DB-F616-4C24-8364-047B6C076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63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58025E-6 L 0.64583 -0.00463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2" y="-2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1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1.66667E-6 -4.19753E-6 L -0.00017 -0.0367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1000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05556E-6 -4.19753E-6 L -0.00018 -0.03672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10000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4.72222E-6 -4.19753E-6 L -0.00017 -0.03672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  <p:bldP spid="70" grpId="0" animBg="1"/>
      <p:bldP spid="70" grpId="1" animBg="1"/>
      <p:bldP spid="70" grpId="2" animBg="1"/>
      <p:bldP spid="72" grpId="0" animBg="1"/>
      <p:bldP spid="72" grpId="1" animBg="1"/>
      <p:bldP spid="72" grpId="2" animBg="1"/>
      <p:bldP spid="74" grpId="0" animBg="1"/>
      <p:bldP spid="74" grpId="1" animBg="1"/>
      <p:bldP spid="74" grpId="2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2C8F2FA1-B08E-421C-878B-362DC990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DF19EA61-6BF1-4E7C-BC6D-A7C06F7E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Compute the similarity between the intermediate (transformed) data and the GM/WM data.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44</a:t>
            </a:fld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2BE7EE3C-36F4-491F-812D-2741468997D6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3DBAC5D-0CF3-4D81-8FC3-5962F1BFC5FF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7D6F693-E6F9-4C12-BF7F-4636EDCF1636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4A1574D2-5069-4FE9-8063-5767E44A84FE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2F85B56-C451-4BCB-A6C4-7B17D80CEE39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AFAC4FB9-E42D-460B-B1FE-53D6E1B38D15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099E98F-207C-4E60-91BE-E68DD35FC9EB}"/>
              </a:ext>
            </a:extLst>
          </p:cNvPr>
          <p:cNvCxnSpPr>
            <a:stCxn id="30" idx="6"/>
            <a:endCxn id="33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64C7EF7-7EBE-41B9-913B-10B08CF5963E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4405186-0E4B-4250-9134-45F1B57DE533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9C61DEF-109B-4ACB-B59B-1D69EE9DBE6B}"/>
              </a:ext>
            </a:extLst>
          </p:cNvPr>
          <p:cNvCxnSpPr>
            <a:cxnSpLocks/>
            <a:stCxn id="39" idx="6"/>
            <a:endCxn id="38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C6014B25-05F8-4F34-A178-B8AD0376A587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4DE67EC-1FE9-48CE-9D3D-184D424ECFF5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C95F408D-3CD9-47FB-8CDF-4AD13B3AC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2064D64E-85C7-4542-A5E5-900D96EE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B124BCB0-4246-452C-A4E7-2B662F4B7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3BBAAC89-0BA0-4999-80F1-D1ACD7BEAA88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B2783F9B-76E2-4EBF-9B78-8037CEF998A9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8BC3E429-CA51-4CC0-8C7D-3B79B1260F19}"/>
              </a:ext>
            </a:extLst>
          </p:cNvPr>
          <p:cNvSpPr txBox="1"/>
          <p:nvPr/>
        </p:nvSpPr>
        <p:spPr>
          <a:xfrm>
            <a:off x="3415728" y="275312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15%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7605301-6515-48D4-BB4C-FE17E2D05255}"/>
              </a:ext>
            </a:extLst>
          </p:cNvPr>
          <p:cNvSpPr txBox="1"/>
          <p:nvPr/>
        </p:nvSpPr>
        <p:spPr>
          <a:xfrm>
            <a:off x="4891511" y="2753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19%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2C5BF43-3E9E-4763-AA15-69C4C7CB510C}"/>
              </a:ext>
            </a:extLst>
          </p:cNvPr>
          <p:cNvSpPr txBox="1"/>
          <p:nvPr/>
        </p:nvSpPr>
        <p:spPr>
          <a:xfrm>
            <a:off x="6412568" y="275312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65%</a:t>
            </a:r>
            <a:endParaRPr lang="zh-TW" altLang="en-US" dirty="0"/>
          </a:p>
        </p:txBody>
      </p:sp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0077" y="2475011"/>
            <a:ext cx="864000" cy="864000"/>
          </a:xfrm>
          <a:prstGeom prst="rect">
            <a:avLst/>
          </a:prstGeom>
        </p:spPr>
      </p:pic>
      <p:pic>
        <p:nvPicPr>
          <p:cNvPr id="65" name="圖片 64" descr="一張含有 文字, 齒輪 的圖片&#10;&#10;自動產生的描述">
            <a:extLst>
              <a:ext uri="{FF2B5EF4-FFF2-40B4-BE49-F238E27FC236}">
                <a16:creationId xmlns:a16="http://schemas.microsoft.com/office/drawing/2014/main" id="{EE1C673E-7E6B-4D06-ADD7-EFFAC00D567B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0077" y="3442314"/>
            <a:ext cx="864000" cy="8640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39085313-E5E0-4EEF-8AB5-670C2EFBD9F5}"/>
              </a:ext>
            </a:extLst>
          </p:cNvPr>
          <p:cNvSpPr txBox="1"/>
          <p:nvPr/>
        </p:nvSpPr>
        <p:spPr>
          <a:xfrm>
            <a:off x="3415728" y="37054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85%</a:t>
            </a:r>
            <a:endParaRPr lang="zh-TW" altLang="en-US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8641290-A552-43FC-956D-9EB78F69B9C7}"/>
              </a:ext>
            </a:extLst>
          </p:cNvPr>
          <p:cNvSpPr txBox="1"/>
          <p:nvPr/>
        </p:nvSpPr>
        <p:spPr>
          <a:xfrm>
            <a:off x="4891511" y="37054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89%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33A3049C-E51B-4C94-B166-8C1B2F12F6B8}"/>
              </a:ext>
            </a:extLst>
          </p:cNvPr>
          <p:cNvSpPr txBox="1"/>
          <p:nvPr/>
        </p:nvSpPr>
        <p:spPr>
          <a:xfrm>
            <a:off x="6412568" y="37054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85%</a:t>
            </a:r>
            <a:endParaRPr lang="zh-TW" altLang="en-US" dirty="0"/>
          </a:p>
        </p:txBody>
      </p:sp>
      <p:pic>
        <p:nvPicPr>
          <p:cNvPr id="51" name="圖片 50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2C8F2FA1-B08E-421C-878B-362DC990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077" y="4335263"/>
            <a:ext cx="864000" cy="864000"/>
          </a:xfrm>
          <a:prstGeom prst="rect">
            <a:avLst/>
          </a:prstGeom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39085313-E5E0-4EEF-8AB5-670C2EFBD9F5}"/>
              </a:ext>
            </a:extLst>
          </p:cNvPr>
          <p:cNvSpPr txBox="1"/>
          <p:nvPr/>
        </p:nvSpPr>
        <p:spPr>
          <a:xfrm>
            <a:off x="3431845" y="460999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20%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28641290-A552-43FC-956D-9EB78F69B9C7}"/>
              </a:ext>
            </a:extLst>
          </p:cNvPr>
          <p:cNvSpPr txBox="1"/>
          <p:nvPr/>
        </p:nvSpPr>
        <p:spPr>
          <a:xfrm>
            <a:off x="4907628" y="460999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50%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33A3049C-E51B-4C94-B166-8C1B2F12F6B8}"/>
              </a:ext>
            </a:extLst>
          </p:cNvPr>
          <p:cNvSpPr txBox="1"/>
          <p:nvPr/>
        </p:nvSpPr>
        <p:spPr>
          <a:xfrm>
            <a:off x="6428685" y="460999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90%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7B955DA7-C899-4748-9608-E095126F4DFB}"/>
                  </a:ext>
                </a:extLst>
              </p:cNvPr>
              <p:cNvSpPr txBox="1"/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7B955DA7-C899-4748-9608-E095126F4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21FBCDE7-A780-432B-8D3D-E01F61CC92CB}"/>
                  </a:ext>
                </a:extLst>
              </p:cNvPr>
              <p:cNvSpPr txBox="1"/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21FBCDE7-A780-432B-8D3D-E01F61CC9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60B1C286-C210-4247-9AE8-2AE21C297286}"/>
                  </a:ext>
                </a:extLst>
              </p:cNvPr>
              <p:cNvSpPr txBox="1"/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60B1C286-C210-4247-9AE8-2AE21C297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965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>
                <a:solidFill>
                  <a:schemeClr val="bg1"/>
                </a:solidFill>
                <a:highlight>
                  <a:srgbClr val="FFFFFF"/>
                </a:highlight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45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D07FAF7A-2070-4C47-875D-19CE8B21C05A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10156" y="1022181"/>
                <a:ext cx="6283610" cy="3632888"/>
              </a:xfrm>
            </p:spPr>
            <p:txBody>
              <a:bodyPr/>
              <a:lstStyle/>
              <a:p>
                <a:pPr marL="95250" indent="0">
                  <a:buClrTx/>
                  <a:buSzPct val="100000"/>
                  <a:buNone/>
                </a:pPr>
                <a:r>
                  <a:rPr lang="en-US" altLang="zh-TW" sz="1400" dirty="0">
                    <a:solidFill>
                      <a:schemeClr val="tx1"/>
                    </a:solidFill>
                  </a:rPr>
                  <a:t>Dataset</a:t>
                </a:r>
                <a:endParaRPr lang="en-US" altLang="zh-TW" sz="1400" dirty="0"/>
              </a:p>
              <a:p>
                <a:pPr>
                  <a:buClrTx/>
                  <a:buSzPct val="100000"/>
                </a:pPr>
                <a:r>
                  <a:rPr lang="en-US" altLang="zh-TW" sz="1400" dirty="0"/>
                  <a:t>Obtain </a:t>
                </a:r>
                <a:r>
                  <a:rPr lang="en-US" altLang="zh-TW" sz="1400" b="1" u="sng" dirty="0"/>
                  <a:t>1300+ MRI-PET paired data</a:t>
                </a:r>
                <a:r>
                  <a:rPr lang="en-US" altLang="zh-TW" sz="1400" b="1" dirty="0"/>
                  <a:t> </a:t>
                </a:r>
                <a:r>
                  <a:rPr lang="en-US" altLang="zh-TW" sz="1400" dirty="0"/>
                  <a:t>from Alzheimer's Disease Neuroimaging Initiative (ADNI), composed of brain </a:t>
                </a:r>
                <a:r>
                  <a:rPr lang="en-US" altLang="zh-TW" sz="1400" b="1" u="sng" dirty="0"/>
                  <a:t>images from cognitive normal people and patients with mild cognitive impairment or Alzheimer’s disease</a:t>
                </a:r>
                <a:r>
                  <a:rPr lang="en-US" altLang="zh-TW" sz="1400" dirty="0"/>
                  <a:t>. (International, multi-center, standard preprocessing procedures)</a:t>
                </a:r>
              </a:p>
              <a:p>
                <a:pPr>
                  <a:buClrTx/>
                  <a:buSzPct val="100000"/>
                </a:pPr>
                <a:r>
                  <a:rPr lang="en-US" altLang="zh-TW" sz="1400" dirty="0"/>
                  <a:t>Preprocess data according to the standard method with SPM software.</a:t>
                </a:r>
              </a:p>
              <a:p>
                <a:pPr marL="95250" indent="0">
                  <a:buClrTx/>
                  <a:buSzPct val="100000"/>
                  <a:buNone/>
                </a:pPr>
                <a:r>
                  <a:rPr lang="en-US" altLang="zh-TW" sz="1400" dirty="0"/>
                  <a:t>Deep learning model</a:t>
                </a:r>
              </a:p>
              <a:p>
                <a:pPr>
                  <a:buClrTx/>
                  <a:buSzPct val="100000"/>
                </a:pPr>
                <a:r>
                  <a:rPr lang="en-US" altLang="zh-TW" sz="1400" dirty="0"/>
                  <a:t>Adopt a widely-used 2D </a:t>
                </a:r>
                <a:r>
                  <a:rPr lang="en-US" altLang="zh-TW" sz="1400" dirty="0" err="1"/>
                  <a:t>Unet</a:t>
                </a:r>
                <a:r>
                  <a:rPr lang="en-US" altLang="zh-TW" sz="1400" dirty="0"/>
                  <a:t> model for MRI-to-PET image translation, which comprises several nonlinear transformation functions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TW" sz="1400" dirty="0"/>
                  <a:t>.</a:t>
                </a:r>
                <a:endParaRPr lang="zh-TW" altLang="en-US" sz="1400" dirty="0"/>
              </a:p>
              <a:p>
                <a:pPr marL="95250" indent="0">
                  <a:buClrTx/>
                  <a:buSzPct val="100000"/>
                  <a:buNone/>
                </a:pPr>
                <a:r>
                  <a:rPr lang="en-US" altLang="zh-TW" sz="1400" dirty="0"/>
                  <a:t>Goal</a:t>
                </a:r>
              </a:p>
              <a:p>
                <a:pPr>
                  <a:buClrTx/>
                  <a:buSzPct val="100000"/>
                </a:pPr>
                <a:r>
                  <a:rPr lang="en-US" altLang="zh-TW" sz="1400" dirty="0"/>
                  <a:t>Measure and quantify the information of “brain tissue type” along the data transformation process.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07FAF7A-2070-4C47-875D-19CE8B21C0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10156" y="1022181"/>
                <a:ext cx="6283610" cy="3632888"/>
              </a:xfrm>
              <a:blipFill rotWithShape="0">
                <a:blip r:embed="rId2"/>
                <a:stretch>
                  <a:fillRect r="-5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Alzheimer&amp;#39;s Disease Neuroimaging Initiative (ADNI) - DSS NIAGADS">
            <a:extLst>
              <a:ext uri="{FF2B5EF4-FFF2-40B4-BE49-F238E27FC236}">
                <a16:creationId xmlns:a16="http://schemas.microsoft.com/office/drawing/2014/main" id="{65360776-4663-4D6F-A1BC-6F9CE232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856" y="625353"/>
            <a:ext cx="24003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644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EF6AD4B3-6F6A-49F8-98D0-837165E7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8" y="1199329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46</a:t>
            </a:fld>
            <a:endParaRPr lang="zh-TW" altLang="en-US" dirty="0"/>
          </a:p>
        </p:txBody>
      </p:sp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</a:t>
            </a:r>
          </a:p>
          <a:p>
            <a:endParaRPr lang="zh-TW" altLang="en-US" b="1" dirty="0"/>
          </a:p>
        </p:txBody>
      </p:sp>
      <p:pic>
        <p:nvPicPr>
          <p:cNvPr id="13" name="圖片 12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BA72BF4E-0448-4693-BAFB-D7F89990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9" y="4663150"/>
            <a:ext cx="453702" cy="453702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56064899-564A-4746-B58F-763AB8E39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58" y="4653391"/>
            <a:ext cx="388027" cy="388027"/>
          </a:xfrm>
          <a:prstGeom prst="rect">
            <a:avLst/>
          </a:prstGeom>
        </p:spPr>
      </p:pic>
      <p:pic>
        <p:nvPicPr>
          <p:cNvPr id="15" name="圖片 14" descr="一張含有 齒輪, 火山口 的圖片&#10;&#10;自動產生的描述">
            <a:extLst>
              <a:ext uri="{FF2B5EF4-FFF2-40B4-BE49-F238E27FC236}">
                <a16:creationId xmlns:a16="http://schemas.microsoft.com/office/drawing/2014/main" id="{878413AD-14DB-4A24-B5B8-DD7D0BFB3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931" y="1183200"/>
            <a:ext cx="388027" cy="38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18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EF6AD4B3-6F6A-49F8-98D0-837165E7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8" y="1199329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47</a:t>
            </a:fld>
            <a:endParaRPr lang="zh-TW" altLang="en-US" dirty="0"/>
          </a:p>
        </p:txBody>
      </p:sp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</a:t>
            </a:r>
          </a:p>
          <a:p>
            <a:endParaRPr lang="zh-TW" altLang="en-US" b="1" dirty="0"/>
          </a:p>
        </p:txBody>
      </p:sp>
      <p:pic>
        <p:nvPicPr>
          <p:cNvPr id="13" name="圖片 12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BA72BF4E-0448-4693-BAFB-D7F89990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9" y="4663150"/>
            <a:ext cx="453702" cy="453702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56064899-564A-4746-B58F-763AB8E39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58" y="4653391"/>
            <a:ext cx="388027" cy="388027"/>
          </a:xfrm>
          <a:prstGeom prst="rect">
            <a:avLst/>
          </a:prstGeom>
        </p:spPr>
      </p:pic>
      <p:pic>
        <p:nvPicPr>
          <p:cNvPr id="15" name="圖片 14" descr="一張含有 齒輪, 火山口 的圖片&#10;&#10;自動產生的描述">
            <a:extLst>
              <a:ext uri="{FF2B5EF4-FFF2-40B4-BE49-F238E27FC236}">
                <a16:creationId xmlns:a16="http://schemas.microsoft.com/office/drawing/2014/main" id="{878413AD-14DB-4A24-B5B8-DD7D0BFB3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931" y="1183200"/>
            <a:ext cx="388027" cy="38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33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EF6AD4B3-6F6A-49F8-98D0-837165E7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8" y="1199329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48</a:t>
            </a:fld>
            <a:endParaRPr lang="zh-TW" altLang="en-US" dirty="0"/>
          </a:p>
        </p:txBody>
      </p:sp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</a:t>
            </a:r>
          </a:p>
          <a:p>
            <a:endParaRPr lang="zh-TW" altLang="en-US" b="1" dirty="0"/>
          </a:p>
        </p:txBody>
      </p:sp>
      <p:pic>
        <p:nvPicPr>
          <p:cNvPr id="13" name="圖片 12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BA72BF4E-0448-4693-BAFB-D7F89990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9" y="4663150"/>
            <a:ext cx="453702" cy="453702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56064899-564A-4746-B58F-763AB8E39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58" y="4653391"/>
            <a:ext cx="388027" cy="388027"/>
          </a:xfrm>
          <a:prstGeom prst="rect">
            <a:avLst/>
          </a:prstGeom>
        </p:spPr>
      </p:pic>
      <p:pic>
        <p:nvPicPr>
          <p:cNvPr id="16" name="圖片 15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247C2805-0793-44CF-B6A5-3B6A59566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931" y="3345423"/>
            <a:ext cx="453702" cy="45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8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6FDB28EF-8EFD-4B39-B4C0-EE18F7B44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8" y="1199329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49</a:t>
            </a:fld>
            <a:endParaRPr lang="zh-TW" altLang="en-US" dirty="0"/>
          </a:p>
        </p:txBody>
      </p:sp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</a:t>
            </a:r>
          </a:p>
          <a:p>
            <a:endParaRPr lang="zh-TW" altLang="en-US" b="1" dirty="0"/>
          </a:p>
        </p:txBody>
      </p:sp>
      <p:pic>
        <p:nvPicPr>
          <p:cNvPr id="13" name="圖片 12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BA72BF4E-0448-4693-BAFB-D7F89990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9" y="4663150"/>
            <a:ext cx="453702" cy="453702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56064899-564A-4746-B58F-763AB8E39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58" y="4653391"/>
            <a:ext cx="388027" cy="388027"/>
          </a:xfrm>
          <a:prstGeom prst="rect">
            <a:avLst/>
          </a:prstGeom>
        </p:spPr>
      </p:pic>
      <p:pic>
        <p:nvPicPr>
          <p:cNvPr id="18" name="圖片 17" descr="一張含有 文字, 齒輪 的圖片&#10;&#10;自動產生的描述">
            <a:extLst>
              <a:ext uri="{FF2B5EF4-FFF2-40B4-BE49-F238E27FC236}">
                <a16:creationId xmlns:a16="http://schemas.microsoft.com/office/drawing/2014/main" id="{81C33817-7BA0-4B66-ABB3-87C5D7107443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712" y="1746680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49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960CC7-022A-4FA0-8A49-2685B8B2B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FDG-PET has been extensively used to as a functional imaging to study brain.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D42D290-03EE-4FEE-A3C3-2C852490B9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D92A854-9085-4B55-AB3A-F80930218DC7}"/>
              </a:ext>
            </a:extLst>
          </p:cNvPr>
          <p:cNvSpPr txBox="1"/>
          <p:nvPr/>
        </p:nvSpPr>
        <p:spPr>
          <a:xfrm>
            <a:off x="548640" y="1195545"/>
            <a:ext cx="40233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2A2A2A"/>
                </a:solidFill>
                <a:effectLst/>
                <a:latin typeface="+mn-lt"/>
              </a:rPr>
              <a:t>PET imaging requires an intravenous injection of </a:t>
            </a:r>
            <a:r>
              <a:rPr lang="en-US" altLang="zh-TW" b="1" i="0" dirty="0">
                <a:solidFill>
                  <a:srgbClr val="2A2A2A"/>
                </a:solidFill>
                <a:effectLst/>
                <a:latin typeface="+mn-lt"/>
              </a:rPr>
              <a:t>350–750 MBq </a:t>
            </a:r>
            <a:r>
              <a:rPr lang="en-US" altLang="zh-TW" b="0" i="0" baseline="30000" dirty="0">
                <a:solidFill>
                  <a:srgbClr val="2A2A2A"/>
                </a:solidFill>
                <a:effectLst/>
                <a:latin typeface="+mn-lt"/>
              </a:rPr>
              <a:t>18</a:t>
            </a:r>
            <a:r>
              <a:rPr lang="en-US" altLang="zh-TW" b="0" i="0" dirty="0">
                <a:solidFill>
                  <a:srgbClr val="2A2A2A"/>
                </a:solidFill>
                <a:effectLst/>
                <a:latin typeface="+mn-lt"/>
              </a:rPr>
              <a:t>F-FDG (or 4</a:t>
            </a:r>
            <a:r>
              <a:rPr lang="en-US" altLang="zh-TW" dirty="0">
                <a:solidFill>
                  <a:srgbClr val="2A2A2A"/>
                </a:solidFill>
                <a:latin typeface="+mn-lt"/>
              </a:rPr>
              <a:t> MBq per kg BW</a:t>
            </a:r>
            <a:r>
              <a:rPr lang="en-US" altLang="zh-TW" b="0" i="0" dirty="0">
                <a:solidFill>
                  <a:srgbClr val="2A2A2A"/>
                </a:solidFill>
                <a:effectLst/>
                <a:latin typeface="+mn-lt"/>
              </a:rPr>
              <a:t>).</a:t>
            </a:r>
            <a:endParaRPr lang="zh-TW" altLang="en-US" dirty="0">
              <a:latin typeface="+mn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E4527AD-52D6-45DE-8323-623CB06BF82F}"/>
              </a:ext>
            </a:extLst>
          </p:cNvPr>
          <p:cNvSpPr txBox="1"/>
          <p:nvPr/>
        </p:nvSpPr>
        <p:spPr>
          <a:xfrm>
            <a:off x="0" y="4351764"/>
            <a:ext cx="49872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若每秒有一個原子衰變，其放射性活度即為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貝克勒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zh-TW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Bq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例如，一克的鐳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-226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放射性活度有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37000 MBq(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百萬貝克勒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98048F3-2FDC-42AB-8B3B-0E2CE65829F3}"/>
              </a:ext>
            </a:extLst>
          </p:cNvPr>
          <p:cNvSpPr txBox="1"/>
          <p:nvPr/>
        </p:nvSpPr>
        <p:spPr>
          <a:xfrm>
            <a:off x="0" y="4828818"/>
            <a:ext cx="7155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JAIF (9/20 2011 Earthquake-report 211: A new plan set to reduce radiation emissions 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F4831F41-36DE-4F53-A3D4-27613D6DA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7" y="1776510"/>
            <a:ext cx="3499485" cy="244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3227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6FDB28EF-8EFD-4B39-B4C0-EE18F7B44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8" y="1199329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50</a:t>
            </a:fld>
            <a:endParaRPr lang="zh-TW" altLang="en-US" dirty="0"/>
          </a:p>
        </p:txBody>
      </p:sp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</a:t>
            </a:r>
          </a:p>
          <a:p>
            <a:endParaRPr lang="zh-TW" altLang="en-US" b="1" dirty="0"/>
          </a:p>
        </p:txBody>
      </p:sp>
      <p:pic>
        <p:nvPicPr>
          <p:cNvPr id="13" name="圖片 12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BA72BF4E-0448-4693-BAFB-D7F89990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9" y="4663150"/>
            <a:ext cx="453702" cy="453702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56064899-564A-4746-B58F-763AB8E39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58" y="4653391"/>
            <a:ext cx="388027" cy="388027"/>
          </a:xfrm>
          <a:prstGeom prst="rect">
            <a:avLst/>
          </a:prstGeom>
        </p:spPr>
      </p:pic>
      <p:pic>
        <p:nvPicPr>
          <p:cNvPr id="17" name="圖片 16" descr="一張含有 文字 的圖片&#10;&#10;自動產生的描述">
            <a:extLst>
              <a:ext uri="{FF2B5EF4-FFF2-40B4-BE49-F238E27FC236}">
                <a16:creationId xmlns:a16="http://schemas.microsoft.com/office/drawing/2014/main" id="{6FFA69FF-47A3-4F7C-8E78-819035660712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662" y="3510952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69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6FDB28EF-8EFD-4B39-B4C0-EE18F7B44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8" y="1199329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51</a:t>
            </a:fld>
            <a:endParaRPr lang="zh-TW" altLang="en-US" dirty="0"/>
          </a:p>
        </p:txBody>
      </p:sp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</a:t>
            </a:r>
          </a:p>
          <a:p>
            <a:endParaRPr lang="zh-TW" altLang="en-US" b="1" dirty="0"/>
          </a:p>
        </p:txBody>
      </p:sp>
      <p:pic>
        <p:nvPicPr>
          <p:cNvPr id="13" name="圖片 12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BA72BF4E-0448-4693-BAFB-D7F89990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9" y="4663150"/>
            <a:ext cx="453702" cy="453702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56064899-564A-4746-B58F-763AB8E39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58" y="4653391"/>
            <a:ext cx="388027" cy="388027"/>
          </a:xfrm>
          <a:prstGeom prst="rect">
            <a:avLst/>
          </a:prstGeom>
        </p:spPr>
      </p:pic>
      <p:pic>
        <p:nvPicPr>
          <p:cNvPr id="17" name="圖片 16" descr="一張含有 文字 的圖片&#10;&#10;自動產生的描述">
            <a:extLst>
              <a:ext uri="{FF2B5EF4-FFF2-40B4-BE49-F238E27FC236}">
                <a16:creationId xmlns:a16="http://schemas.microsoft.com/office/drawing/2014/main" id="{6FFA69FF-47A3-4F7C-8E78-819035660712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662" y="3510952"/>
            <a:ext cx="576000" cy="576000"/>
          </a:xfrm>
          <a:prstGeom prst="rect">
            <a:avLst/>
          </a:prstGeom>
        </p:spPr>
      </p:pic>
      <p:pic>
        <p:nvPicPr>
          <p:cNvPr id="18" name="圖片 17" descr="一張含有 文字, 齒輪 的圖片&#10;&#10;自動產生的描述">
            <a:extLst>
              <a:ext uri="{FF2B5EF4-FFF2-40B4-BE49-F238E27FC236}">
                <a16:creationId xmlns:a16="http://schemas.microsoft.com/office/drawing/2014/main" id="{81C33817-7BA0-4B66-ABB3-87C5D7107443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712" y="1746680"/>
            <a:ext cx="576000" cy="576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07FEDD05-6AB4-4DA8-9BCC-7479ADEA71F4}"/>
              </a:ext>
            </a:extLst>
          </p:cNvPr>
          <p:cNvSpPr txBox="1"/>
          <p:nvPr/>
        </p:nvSpPr>
        <p:spPr>
          <a:xfrm>
            <a:off x="2211516" y="3427738"/>
            <a:ext cx="3232613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The model segments out the gray matter tissue during the transformation process.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251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0460F27A-652F-4222-A684-A617B2C71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8" y="1193748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52</a:t>
            </a:fld>
            <a:endParaRPr lang="zh-TW" altLang="en-US" dirty="0"/>
          </a:p>
        </p:txBody>
      </p:sp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</a:t>
            </a:r>
          </a:p>
          <a:p>
            <a:endParaRPr lang="zh-TW" altLang="en-US" b="1" dirty="0"/>
          </a:p>
        </p:txBody>
      </p:sp>
      <p:pic>
        <p:nvPicPr>
          <p:cNvPr id="13" name="圖片 12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BA72BF4E-0448-4693-BAFB-D7F89990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9" y="4663150"/>
            <a:ext cx="453702" cy="453702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56064899-564A-4746-B58F-763AB8E39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58" y="4653391"/>
            <a:ext cx="388027" cy="388027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07FEDD05-6AB4-4DA8-9BCC-7479ADEA71F4}"/>
              </a:ext>
            </a:extLst>
          </p:cNvPr>
          <p:cNvSpPr txBox="1"/>
          <p:nvPr/>
        </p:nvSpPr>
        <p:spPr>
          <a:xfrm>
            <a:off x="1558051" y="1193748"/>
            <a:ext cx="2813227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(Early stage) 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When the model contains more gray matter information, it also contains more FDG-PET information.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7657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0460F27A-652F-4222-A684-A617B2C71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8" y="1193748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53</a:t>
            </a:fld>
            <a:endParaRPr lang="zh-TW" altLang="en-US" dirty="0"/>
          </a:p>
        </p:txBody>
      </p:sp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</a:t>
            </a:r>
          </a:p>
          <a:p>
            <a:endParaRPr lang="zh-TW" altLang="en-US" b="1" dirty="0"/>
          </a:p>
        </p:txBody>
      </p:sp>
      <p:pic>
        <p:nvPicPr>
          <p:cNvPr id="13" name="圖片 12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BA72BF4E-0448-4693-BAFB-D7F89990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9" y="4663150"/>
            <a:ext cx="453702" cy="453702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56064899-564A-4746-B58F-763AB8E39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58" y="4653391"/>
            <a:ext cx="388027" cy="38802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07F78D1-C944-4322-9F31-09E4B4AE7F40}"/>
              </a:ext>
            </a:extLst>
          </p:cNvPr>
          <p:cNvSpPr txBox="1"/>
          <p:nvPr/>
        </p:nvSpPr>
        <p:spPr>
          <a:xfrm>
            <a:off x="4983176" y="1193748"/>
            <a:ext cx="2813227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This does not explain the disparity at </a:t>
            </a:r>
            <a:r>
              <a:rPr lang="en-US" altLang="zh-TW" sz="1200" b="1" u="sng" dirty="0">
                <a:solidFill>
                  <a:srgbClr val="C00000"/>
                </a:solidFill>
              </a:rPr>
              <a:t>the late transformation stage</a:t>
            </a:r>
            <a:endParaRPr lang="zh-TW" altLang="en-US" sz="12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992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638476-6680-4373-B0D4-FA9D5A37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Hypothesis 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/>
                </a:solidFill>
              </a:rPr>
              <a:t>Deep learning models learn to segment brain regions.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99DFD0-A817-4430-9269-2A0CBC378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54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6C5053E-5D57-44A5-8164-0F5D2BF3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54" y="1478276"/>
            <a:ext cx="1910827" cy="227733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892F5FD-BAF7-4E4C-B875-A8F2E069354D}"/>
              </a:ext>
            </a:extLst>
          </p:cNvPr>
          <p:cNvSpPr txBox="1"/>
          <p:nvPr/>
        </p:nvSpPr>
        <p:spPr>
          <a:xfrm>
            <a:off x="442169" y="1185381"/>
            <a:ext cx="2566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Higher uptake regions in NC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74EE838-2D33-4CAA-A539-65C086A14547}"/>
              </a:ext>
            </a:extLst>
          </p:cNvPr>
          <p:cNvSpPr txBox="1"/>
          <p:nvPr/>
        </p:nvSpPr>
        <p:spPr>
          <a:xfrm>
            <a:off x="2957966" y="1177671"/>
            <a:ext cx="2908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Least altered regions during aging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E1A477C-1362-4C5D-B4BB-5B509DC08317}"/>
              </a:ext>
            </a:extLst>
          </p:cNvPr>
          <p:cNvSpPr txBox="1"/>
          <p:nvPr/>
        </p:nvSpPr>
        <p:spPr>
          <a:xfrm>
            <a:off x="5900654" y="1185382"/>
            <a:ext cx="2908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Regions of hypometabolism in AD</a:t>
            </a:r>
            <a:endParaRPr lang="zh-TW" altLang="en-US" dirty="0"/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2DDBF73D-AEC6-4DE3-8B9D-7B1114291A1E}"/>
              </a:ext>
            </a:extLst>
          </p:cNvPr>
          <p:cNvSpPr/>
          <p:nvPr/>
        </p:nvSpPr>
        <p:spPr>
          <a:xfrm>
            <a:off x="4114800" y="2438400"/>
            <a:ext cx="355600" cy="406400"/>
          </a:xfrm>
          <a:custGeom>
            <a:avLst/>
            <a:gdLst>
              <a:gd name="connsiteX0" fmla="*/ 355600 w 355600"/>
              <a:gd name="connsiteY0" fmla="*/ 146050 h 406400"/>
              <a:gd name="connsiteX1" fmla="*/ 323850 w 355600"/>
              <a:gd name="connsiteY1" fmla="*/ 88900 h 406400"/>
              <a:gd name="connsiteX2" fmla="*/ 241300 w 355600"/>
              <a:gd name="connsiteY2" fmla="*/ 0 h 406400"/>
              <a:gd name="connsiteX3" fmla="*/ 171450 w 355600"/>
              <a:gd name="connsiteY3" fmla="*/ 146050 h 406400"/>
              <a:gd name="connsiteX4" fmla="*/ 101600 w 355600"/>
              <a:gd name="connsiteY4" fmla="*/ 215900 h 406400"/>
              <a:gd name="connsiteX5" fmla="*/ 0 w 355600"/>
              <a:gd name="connsiteY5" fmla="*/ 336550 h 406400"/>
              <a:gd name="connsiteX6" fmla="*/ 82550 w 355600"/>
              <a:gd name="connsiteY6" fmla="*/ 381000 h 406400"/>
              <a:gd name="connsiteX7" fmla="*/ 184150 w 355600"/>
              <a:gd name="connsiteY7" fmla="*/ 406400 h 406400"/>
              <a:gd name="connsiteX8" fmla="*/ 266700 w 355600"/>
              <a:gd name="connsiteY8" fmla="*/ 349250 h 406400"/>
              <a:gd name="connsiteX9" fmla="*/ 355600 w 355600"/>
              <a:gd name="connsiteY9" fmla="*/ 14605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5600" h="406400">
                <a:moveTo>
                  <a:pt x="355600" y="146050"/>
                </a:moveTo>
                <a:lnTo>
                  <a:pt x="323850" y="88900"/>
                </a:lnTo>
                <a:lnTo>
                  <a:pt x="241300" y="0"/>
                </a:lnTo>
                <a:lnTo>
                  <a:pt x="171450" y="146050"/>
                </a:lnTo>
                <a:lnTo>
                  <a:pt x="101600" y="215900"/>
                </a:lnTo>
                <a:lnTo>
                  <a:pt x="0" y="336550"/>
                </a:lnTo>
                <a:lnTo>
                  <a:pt x="82550" y="381000"/>
                </a:lnTo>
                <a:lnTo>
                  <a:pt x="184150" y="406400"/>
                </a:lnTo>
                <a:lnTo>
                  <a:pt x="266700" y="349250"/>
                </a:lnTo>
                <a:lnTo>
                  <a:pt x="355600" y="14605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0F0D2183-53CF-41BC-906D-02C25148B1E5}"/>
              </a:ext>
            </a:extLst>
          </p:cNvPr>
          <p:cNvSpPr/>
          <p:nvPr/>
        </p:nvSpPr>
        <p:spPr>
          <a:xfrm>
            <a:off x="4445000" y="2451100"/>
            <a:ext cx="355600" cy="450850"/>
          </a:xfrm>
          <a:custGeom>
            <a:avLst/>
            <a:gdLst>
              <a:gd name="connsiteX0" fmla="*/ 158750 w 355600"/>
              <a:gd name="connsiteY0" fmla="*/ 0 h 450850"/>
              <a:gd name="connsiteX1" fmla="*/ 0 w 355600"/>
              <a:gd name="connsiteY1" fmla="*/ 114300 h 450850"/>
              <a:gd name="connsiteX2" fmla="*/ 19050 w 355600"/>
              <a:gd name="connsiteY2" fmla="*/ 177800 h 450850"/>
              <a:gd name="connsiteX3" fmla="*/ 31750 w 355600"/>
              <a:gd name="connsiteY3" fmla="*/ 273050 h 450850"/>
              <a:gd name="connsiteX4" fmla="*/ 101600 w 355600"/>
              <a:gd name="connsiteY4" fmla="*/ 381000 h 450850"/>
              <a:gd name="connsiteX5" fmla="*/ 165100 w 355600"/>
              <a:gd name="connsiteY5" fmla="*/ 450850 h 450850"/>
              <a:gd name="connsiteX6" fmla="*/ 247650 w 355600"/>
              <a:gd name="connsiteY6" fmla="*/ 431800 h 450850"/>
              <a:gd name="connsiteX7" fmla="*/ 330200 w 355600"/>
              <a:gd name="connsiteY7" fmla="*/ 381000 h 450850"/>
              <a:gd name="connsiteX8" fmla="*/ 355600 w 355600"/>
              <a:gd name="connsiteY8" fmla="*/ 336550 h 450850"/>
              <a:gd name="connsiteX9" fmla="*/ 241300 w 355600"/>
              <a:gd name="connsiteY9" fmla="*/ 158750 h 450850"/>
              <a:gd name="connsiteX10" fmla="*/ 158750 w 355600"/>
              <a:gd name="connsiteY10" fmla="*/ 0 h 45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5600" h="450850">
                <a:moveTo>
                  <a:pt x="158750" y="0"/>
                </a:moveTo>
                <a:lnTo>
                  <a:pt x="0" y="114300"/>
                </a:lnTo>
                <a:lnTo>
                  <a:pt x="19050" y="177800"/>
                </a:lnTo>
                <a:lnTo>
                  <a:pt x="31750" y="273050"/>
                </a:lnTo>
                <a:lnTo>
                  <a:pt x="101600" y="381000"/>
                </a:lnTo>
                <a:lnTo>
                  <a:pt x="165100" y="450850"/>
                </a:lnTo>
                <a:lnTo>
                  <a:pt x="247650" y="431800"/>
                </a:lnTo>
                <a:lnTo>
                  <a:pt x="330200" y="381000"/>
                </a:lnTo>
                <a:lnTo>
                  <a:pt x="355600" y="336550"/>
                </a:lnTo>
                <a:lnTo>
                  <a:pt x="241300" y="158750"/>
                </a:lnTo>
                <a:lnTo>
                  <a:pt x="158750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44EEAA2B-1517-41A6-B293-ED1CB40D180B}"/>
              </a:ext>
            </a:extLst>
          </p:cNvPr>
          <p:cNvSpPr/>
          <p:nvPr/>
        </p:nvSpPr>
        <p:spPr>
          <a:xfrm>
            <a:off x="4083050" y="2247900"/>
            <a:ext cx="177800" cy="444500"/>
          </a:xfrm>
          <a:custGeom>
            <a:avLst/>
            <a:gdLst>
              <a:gd name="connsiteX0" fmla="*/ 177800 w 177800"/>
              <a:gd name="connsiteY0" fmla="*/ 101600 h 444500"/>
              <a:gd name="connsiteX1" fmla="*/ 88900 w 177800"/>
              <a:gd name="connsiteY1" fmla="*/ 0 h 444500"/>
              <a:gd name="connsiteX2" fmla="*/ 38100 w 177800"/>
              <a:gd name="connsiteY2" fmla="*/ 101600 h 444500"/>
              <a:gd name="connsiteX3" fmla="*/ 25400 w 177800"/>
              <a:gd name="connsiteY3" fmla="*/ 146050 h 444500"/>
              <a:gd name="connsiteX4" fmla="*/ 0 w 177800"/>
              <a:gd name="connsiteY4" fmla="*/ 311150 h 444500"/>
              <a:gd name="connsiteX5" fmla="*/ 19050 w 177800"/>
              <a:gd name="connsiteY5" fmla="*/ 444500 h 444500"/>
              <a:gd name="connsiteX6" fmla="*/ 88900 w 177800"/>
              <a:gd name="connsiteY6" fmla="*/ 368300 h 444500"/>
              <a:gd name="connsiteX7" fmla="*/ 101600 w 177800"/>
              <a:gd name="connsiteY7" fmla="*/ 241300 h 444500"/>
              <a:gd name="connsiteX8" fmla="*/ 177800 w 177800"/>
              <a:gd name="connsiteY8" fmla="*/ 1016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00" h="444500">
                <a:moveTo>
                  <a:pt x="177800" y="101600"/>
                </a:moveTo>
                <a:lnTo>
                  <a:pt x="88900" y="0"/>
                </a:lnTo>
                <a:lnTo>
                  <a:pt x="38100" y="101600"/>
                </a:lnTo>
                <a:lnTo>
                  <a:pt x="25400" y="146050"/>
                </a:lnTo>
                <a:lnTo>
                  <a:pt x="0" y="311150"/>
                </a:lnTo>
                <a:lnTo>
                  <a:pt x="19050" y="444500"/>
                </a:lnTo>
                <a:lnTo>
                  <a:pt x="88900" y="368300"/>
                </a:lnTo>
                <a:lnTo>
                  <a:pt x="101600" y="241300"/>
                </a:lnTo>
                <a:lnTo>
                  <a:pt x="177800" y="10160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A532278D-FB00-435C-8AF8-35CF2417624B}"/>
              </a:ext>
            </a:extLst>
          </p:cNvPr>
          <p:cNvSpPr/>
          <p:nvPr/>
        </p:nvSpPr>
        <p:spPr>
          <a:xfrm>
            <a:off x="4673600" y="2266950"/>
            <a:ext cx="203200" cy="431800"/>
          </a:xfrm>
          <a:custGeom>
            <a:avLst/>
            <a:gdLst>
              <a:gd name="connsiteX0" fmla="*/ 101600 w 203200"/>
              <a:gd name="connsiteY0" fmla="*/ 0 h 431800"/>
              <a:gd name="connsiteX1" fmla="*/ 25400 w 203200"/>
              <a:gd name="connsiteY1" fmla="*/ 76200 h 431800"/>
              <a:gd name="connsiteX2" fmla="*/ 0 w 203200"/>
              <a:gd name="connsiteY2" fmla="*/ 107950 h 431800"/>
              <a:gd name="connsiteX3" fmla="*/ 82550 w 203200"/>
              <a:gd name="connsiteY3" fmla="*/ 177800 h 431800"/>
              <a:gd name="connsiteX4" fmla="*/ 114300 w 203200"/>
              <a:gd name="connsiteY4" fmla="*/ 228600 h 431800"/>
              <a:gd name="connsiteX5" fmla="*/ 114300 w 203200"/>
              <a:gd name="connsiteY5" fmla="*/ 317500 h 431800"/>
              <a:gd name="connsiteX6" fmla="*/ 107950 w 203200"/>
              <a:gd name="connsiteY6" fmla="*/ 400050 h 431800"/>
              <a:gd name="connsiteX7" fmla="*/ 127000 w 203200"/>
              <a:gd name="connsiteY7" fmla="*/ 431800 h 431800"/>
              <a:gd name="connsiteX8" fmla="*/ 158750 w 203200"/>
              <a:gd name="connsiteY8" fmla="*/ 393700 h 431800"/>
              <a:gd name="connsiteX9" fmla="*/ 203200 w 203200"/>
              <a:gd name="connsiteY9" fmla="*/ 285750 h 431800"/>
              <a:gd name="connsiteX10" fmla="*/ 203200 w 203200"/>
              <a:gd name="connsiteY10" fmla="*/ 165100 h 431800"/>
              <a:gd name="connsiteX11" fmla="*/ 158750 w 203200"/>
              <a:gd name="connsiteY11" fmla="*/ 69850 h 431800"/>
              <a:gd name="connsiteX12" fmla="*/ 101600 w 203200"/>
              <a:gd name="connsiteY1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200" h="431800">
                <a:moveTo>
                  <a:pt x="101600" y="0"/>
                </a:moveTo>
                <a:lnTo>
                  <a:pt x="25400" y="76200"/>
                </a:lnTo>
                <a:lnTo>
                  <a:pt x="0" y="107950"/>
                </a:lnTo>
                <a:lnTo>
                  <a:pt x="82550" y="177800"/>
                </a:lnTo>
                <a:lnTo>
                  <a:pt x="114300" y="228600"/>
                </a:lnTo>
                <a:lnTo>
                  <a:pt x="114300" y="317500"/>
                </a:lnTo>
                <a:lnTo>
                  <a:pt x="107950" y="400050"/>
                </a:lnTo>
                <a:lnTo>
                  <a:pt x="127000" y="431800"/>
                </a:lnTo>
                <a:lnTo>
                  <a:pt x="158750" y="393700"/>
                </a:lnTo>
                <a:lnTo>
                  <a:pt x="203200" y="285750"/>
                </a:lnTo>
                <a:lnTo>
                  <a:pt x="203200" y="165100"/>
                </a:lnTo>
                <a:lnTo>
                  <a:pt x="158750" y="69850"/>
                </a:lnTo>
                <a:lnTo>
                  <a:pt x="101600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7A73572C-3DE1-463D-AB58-9EA484DD2665}"/>
              </a:ext>
            </a:extLst>
          </p:cNvPr>
          <p:cNvSpPr/>
          <p:nvPr/>
        </p:nvSpPr>
        <p:spPr>
          <a:xfrm>
            <a:off x="3747199" y="2934553"/>
            <a:ext cx="1511300" cy="685800"/>
          </a:xfrm>
          <a:custGeom>
            <a:avLst/>
            <a:gdLst>
              <a:gd name="connsiteX0" fmla="*/ 996950 w 1511300"/>
              <a:gd name="connsiteY0" fmla="*/ 69850 h 685800"/>
              <a:gd name="connsiteX1" fmla="*/ 914400 w 1511300"/>
              <a:gd name="connsiteY1" fmla="*/ 6350 h 685800"/>
              <a:gd name="connsiteX2" fmla="*/ 577850 w 1511300"/>
              <a:gd name="connsiteY2" fmla="*/ 0 h 685800"/>
              <a:gd name="connsiteX3" fmla="*/ 431800 w 1511300"/>
              <a:gd name="connsiteY3" fmla="*/ 50800 h 685800"/>
              <a:gd name="connsiteX4" fmla="*/ 406400 w 1511300"/>
              <a:gd name="connsiteY4" fmla="*/ 177800 h 685800"/>
              <a:gd name="connsiteX5" fmla="*/ 444500 w 1511300"/>
              <a:gd name="connsiteY5" fmla="*/ 342900 h 685800"/>
              <a:gd name="connsiteX6" fmla="*/ 495300 w 1511300"/>
              <a:gd name="connsiteY6" fmla="*/ 406400 h 685800"/>
              <a:gd name="connsiteX7" fmla="*/ 488950 w 1511300"/>
              <a:gd name="connsiteY7" fmla="*/ 438150 h 685800"/>
              <a:gd name="connsiteX8" fmla="*/ 349250 w 1511300"/>
              <a:gd name="connsiteY8" fmla="*/ 292100 h 685800"/>
              <a:gd name="connsiteX9" fmla="*/ 330200 w 1511300"/>
              <a:gd name="connsiteY9" fmla="*/ 215900 h 685800"/>
              <a:gd name="connsiteX10" fmla="*/ 0 w 1511300"/>
              <a:gd name="connsiteY10" fmla="*/ 292100 h 685800"/>
              <a:gd name="connsiteX11" fmla="*/ 196850 w 1511300"/>
              <a:gd name="connsiteY11" fmla="*/ 527050 h 685800"/>
              <a:gd name="connsiteX12" fmla="*/ 495300 w 1511300"/>
              <a:gd name="connsiteY12" fmla="*/ 628650 h 685800"/>
              <a:gd name="connsiteX13" fmla="*/ 800100 w 1511300"/>
              <a:gd name="connsiteY13" fmla="*/ 685800 h 685800"/>
              <a:gd name="connsiteX14" fmla="*/ 1174750 w 1511300"/>
              <a:gd name="connsiteY14" fmla="*/ 679450 h 685800"/>
              <a:gd name="connsiteX15" fmla="*/ 1352550 w 1511300"/>
              <a:gd name="connsiteY15" fmla="*/ 488950 h 685800"/>
              <a:gd name="connsiteX16" fmla="*/ 1422400 w 1511300"/>
              <a:gd name="connsiteY16" fmla="*/ 419100 h 685800"/>
              <a:gd name="connsiteX17" fmla="*/ 1511300 w 1511300"/>
              <a:gd name="connsiteY17" fmla="*/ 298450 h 685800"/>
              <a:gd name="connsiteX18" fmla="*/ 1193800 w 1511300"/>
              <a:gd name="connsiteY18" fmla="*/ 165100 h 685800"/>
              <a:gd name="connsiteX19" fmla="*/ 1117600 w 1511300"/>
              <a:gd name="connsiteY19" fmla="*/ 241300 h 685800"/>
              <a:gd name="connsiteX20" fmla="*/ 996950 w 1511300"/>
              <a:gd name="connsiteY20" fmla="*/ 69850 h 685800"/>
              <a:gd name="connsiteX0" fmla="*/ 996950 w 1511300"/>
              <a:gd name="connsiteY0" fmla="*/ 69850 h 704850"/>
              <a:gd name="connsiteX1" fmla="*/ 914400 w 1511300"/>
              <a:gd name="connsiteY1" fmla="*/ 6350 h 704850"/>
              <a:gd name="connsiteX2" fmla="*/ 577850 w 1511300"/>
              <a:gd name="connsiteY2" fmla="*/ 0 h 704850"/>
              <a:gd name="connsiteX3" fmla="*/ 431800 w 1511300"/>
              <a:gd name="connsiteY3" fmla="*/ 50800 h 704850"/>
              <a:gd name="connsiteX4" fmla="*/ 406400 w 1511300"/>
              <a:gd name="connsiteY4" fmla="*/ 177800 h 704850"/>
              <a:gd name="connsiteX5" fmla="*/ 444500 w 1511300"/>
              <a:gd name="connsiteY5" fmla="*/ 342900 h 704850"/>
              <a:gd name="connsiteX6" fmla="*/ 495300 w 1511300"/>
              <a:gd name="connsiteY6" fmla="*/ 406400 h 704850"/>
              <a:gd name="connsiteX7" fmla="*/ 488950 w 1511300"/>
              <a:gd name="connsiteY7" fmla="*/ 438150 h 704850"/>
              <a:gd name="connsiteX8" fmla="*/ 349250 w 1511300"/>
              <a:gd name="connsiteY8" fmla="*/ 292100 h 704850"/>
              <a:gd name="connsiteX9" fmla="*/ 330200 w 1511300"/>
              <a:gd name="connsiteY9" fmla="*/ 215900 h 704850"/>
              <a:gd name="connsiteX10" fmla="*/ 0 w 1511300"/>
              <a:gd name="connsiteY10" fmla="*/ 292100 h 704850"/>
              <a:gd name="connsiteX11" fmla="*/ 196850 w 1511300"/>
              <a:gd name="connsiteY11" fmla="*/ 527050 h 704850"/>
              <a:gd name="connsiteX12" fmla="*/ 495300 w 1511300"/>
              <a:gd name="connsiteY12" fmla="*/ 628650 h 704850"/>
              <a:gd name="connsiteX13" fmla="*/ 800100 w 1511300"/>
              <a:gd name="connsiteY13" fmla="*/ 685800 h 704850"/>
              <a:gd name="connsiteX14" fmla="*/ 1035050 w 1511300"/>
              <a:gd name="connsiteY14" fmla="*/ 704850 h 704850"/>
              <a:gd name="connsiteX15" fmla="*/ 1352550 w 1511300"/>
              <a:gd name="connsiteY15" fmla="*/ 488950 h 704850"/>
              <a:gd name="connsiteX16" fmla="*/ 1422400 w 1511300"/>
              <a:gd name="connsiteY16" fmla="*/ 419100 h 704850"/>
              <a:gd name="connsiteX17" fmla="*/ 1511300 w 1511300"/>
              <a:gd name="connsiteY17" fmla="*/ 298450 h 704850"/>
              <a:gd name="connsiteX18" fmla="*/ 1193800 w 1511300"/>
              <a:gd name="connsiteY18" fmla="*/ 165100 h 704850"/>
              <a:gd name="connsiteX19" fmla="*/ 1117600 w 1511300"/>
              <a:gd name="connsiteY19" fmla="*/ 241300 h 704850"/>
              <a:gd name="connsiteX20" fmla="*/ 996950 w 1511300"/>
              <a:gd name="connsiteY20" fmla="*/ 69850 h 704850"/>
              <a:gd name="connsiteX0" fmla="*/ 996950 w 1511300"/>
              <a:gd name="connsiteY0" fmla="*/ 69850 h 704850"/>
              <a:gd name="connsiteX1" fmla="*/ 914400 w 1511300"/>
              <a:gd name="connsiteY1" fmla="*/ 6350 h 704850"/>
              <a:gd name="connsiteX2" fmla="*/ 577850 w 1511300"/>
              <a:gd name="connsiteY2" fmla="*/ 0 h 704850"/>
              <a:gd name="connsiteX3" fmla="*/ 431800 w 1511300"/>
              <a:gd name="connsiteY3" fmla="*/ 50800 h 704850"/>
              <a:gd name="connsiteX4" fmla="*/ 406400 w 1511300"/>
              <a:gd name="connsiteY4" fmla="*/ 177800 h 704850"/>
              <a:gd name="connsiteX5" fmla="*/ 444500 w 1511300"/>
              <a:gd name="connsiteY5" fmla="*/ 342900 h 704850"/>
              <a:gd name="connsiteX6" fmla="*/ 495300 w 1511300"/>
              <a:gd name="connsiteY6" fmla="*/ 406400 h 704850"/>
              <a:gd name="connsiteX7" fmla="*/ 488950 w 1511300"/>
              <a:gd name="connsiteY7" fmla="*/ 438150 h 704850"/>
              <a:gd name="connsiteX8" fmla="*/ 349250 w 1511300"/>
              <a:gd name="connsiteY8" fmla="*/ 292100 h 704850"/>
              <a:gd name="connsiteX9" fmla="*/ 330200 w 1511300"/>
              <a:gd name="connsiteY9" fmla="*/ 215900 h 704850"/>
              <a:gd name="connsiteX10" fmla="*/ 0 w 1511300"/>
              <a:gd name="connsiteY10" fmla="*/ 292100 h 704850"/>
              <a:gd name="connsiteX11" fmla="*/ 196850 w 1511300"/>
              <a:gd name="connsiteY11" fmla="*/ 527050 h 704850"/>
              <a:gd name="connsiteX12" fmla="*/ 495300 w 1511300"/>
              <a:gd name="connsiteY12" fmla="*/ 628650 h 704850"/>
              <a:gd name="connsiteX13" fmla="*/ 800100 w 1511300"/>
              <a:gd name="connsiteY13" fmla="*/ 685800 h 704850"/>
              <a:gd name="connsiteX14" fmla="*/ 1035050 w 1511300"/>
              <a:gd name="connsiteY14" fmla="*/ 704850 h 704850"/>
              <a:gd name="connsiteX15" fmla="*/ 1352550 w 1511300"/>
              <a:gd name="connsiteY15" fmla="*/ 488950 h 704850"/>
              <a:gd name="connsiteX16" fmla="*/ 1422400 w 1511300"/>
              <a:gd name="connsiteY16" fmla="*/ 419100 h 704850"/>
              <a:gd name="connsiteX17" fmla="*/ 1511300 w 1511300"/>
              <a:gd name="connsiteY17" fmla="*/ 298450 h 704850"/>
              <a:gd name="connsiteX18" fmla="*/ 1193800 w 1511300"/>
              <a:gd name="connsiteY18" fmla="*/ 165100 h 704850"/>
              <a:gd name="connsiteX19" fmla="*/ 1117600 w 1511300"/>
              <a:gd name="connsiteY19" fmla="*/ 241300 h 704850"/>
              <a:gd name="connsiteX20" fmla="*/ 996950 w 1511300"/>
              <a:gd name="connsiteY20" fmla="*/ 69850 h 704850"/>
              <a:gd name="connsiteX0" fmla="*/ 996950 w 1511300"/>
              <a:gd name="connsiteY0" fmla="*/ 69850 h 704850"/>
              <a:gd name="connsiteX1" fmla="*/ 914400 w 1511300"/>
              <a:gd name="connsiteY1" fmla="*/ 6350 h 704850"/>
              <a:gd name="connsiteX2" fmla="*/ 577850 w 1511300"/>
              <a:gd name="connsiteY2" fmla="*/ 0 h 704850"/>
              <a:gd name="connsiteX3" fmla="*/ 431800 w 1511300"/>
              <a:gd name="connsiteY3" fmla="*/ 50800 h 704850"/>
              <a:gd name="connsiteX4" fmla="*/ 406400 w 1511300"/>
              <a:gd name="connsiteY4" fmla="*/ 177800 h 704850"/>
              <a:gd name="connsiteX5" fmla="*/ 444500 w 1511300"/>
              <a:gd name="connsiteY5" fmla="*/ 342900 h 704850"/>
              <a:gd name="connsiteX6" fmla="*/ 495300 w 1511300"/>
              <a:gd name="connsiteY6" fmla="*/ 406400 h 704850"/>
              <a:gd name="connsiteX7" fmla="*/ 488950 w 1511300"/>
              <a:gd name="connsiteY7" fmla="*/ 438150 h 704850"/>
              <a:gd name="connsiteX8" fmla="*/ 349250 w 1511300"/>
              <a:gd name="connsiteY8" fmla="*/ 292100 h 704850"/>
              <a:gd name="connsiteX9" fmla="*/ 330200 w 1511300"/>
              <a:gd name="connsiteY9" fmla="*/ 215900 h 704850"/>
              <a:gd name="connsiteX10" fmla="*/ 0 w 1511300"/>
              <a:gd name="connsiteY10" fmla="*/ 292100 h 704850"/>
              <a:gd name="connsiteX11" fmla="*/ 196850 w 1511300"/>
              <a:gd name="connsiteY11" fmla="*/ 527050 h 704850"/>
              <a:gd name="connsiteX12" fmla="*/ 469900 w 1511300"/>
              <a:gd name="connsiteY12" fmla="*/ 660400 h 704850"/>
              <a:gd name="connsiteX13" fmla="*/ 800100 w 1511300"/>
              <a:gd name="connsiteY13" fmla="*/ 685800 h 704850"/>
              <a:gd name="connsiteX14" fmla="*/ 1035050 w 1511300"/>
              <a:gd name="connsiteY14" fmla="*/ 704850 h 704850"/>
              <a:gd name="connsiteX15" fmla="*/ 1352550 w 1511300"/>
              <a:gd name="connsiteY15" fmla="*/ 488950 h 704850"/>
              <a:gd name="connsiteX16" fmla="*/ 1422400 w 1511300"/>
              <a:gd name="connsiteY16" fmla="*/ 419100 h 704850"/>
              <a:gd name="connsiteX17" fmla="*/ 1511300 w 1511300"/>
              <a:gd name="connsiteY17" fmla="*/ 298450 h 704850"/>
              <a:gd name="connsiteX18" fmla="*/ 1193800 w 1511300"/>
              <a:gd name="connsiteY18" fmla="*/ 165100 h 704850"/>
              <a:gd name="connsiteX19" fmla="*/ 1117600 w 1511300"/>
              <a:gd name="connsiteY19" fmla="*/ 241300 h 704850"/>
              <a:gd name="connsiteX20" fmla="*/ 996950 w 1511300"/>
              <a:gd name="connsiteY20" fmla="*/ 69850 h 704850"/>
              <a:gd name="connsiteX0" fmla="*/ 996950 w 1511300"/>
              <a:gd name="connsiteY0" fmla="*/ 69850 h 685800"/>
              <a:gd name="connsiteX1" fmla="*/ 914400 w 1511300"/>
              <a:gd name="connsiteY1" fmla="*/ 6350 h 685800"/>
              <a:gd name="connsiteX2" fmla="*/ 577850 w 1511300"/>
              <a:gd name="connsiteY2" fmla="*/ 0 h 685800"/>
              <a:gd name="connsiteX3" fmla="*/ 431800 w 1511300"/>
              <a:gd name="connsiteY3" fmla="*/ 50800 h 685800"/>
              <a:gd name="connsiteX4" fmla="*/ 406400 w 1511300"/>
              <a:gd name="connsiteY4" fmla="*/ 177800 h 685800"/>
              <a:gd name="connsiteX5" fmla="*/ 444500 w 1511300"/>
              <a:gd name="connsiteY5" fmla="*/ 342900 h 685800"/>
              <a:gd name="connsiteX6" fmla="*/ 495300 w 1511300"/>
              <a:gd name="connsiteY6" fmla="*/ 406400 h 685800"/>
              <a:gd name="connsiteX7" fmla="*/ 488950 w 1511300"/>
              <a:gd name="connsiteY7" fmla="*/ 438150 h 685800"/>
              <a:gd name="connsiteX8" fmla="*/ 349250 w 1511300"/>
              <a:gd name="connsiteY8" fmla="*/ 292100 h 685800"/>
              <a:gd name="connsiteX9" fmla="*/ 330200 w 1511300"/>
              <a:gd name="connsiteY9" fmla="*/ 215900 h 685800"/>
              <a:gd name="connsiteX10" fmla="*/ 0 w 1511300"/>
              <a:gd name="connsiteY10" fmla="*/ 292100 h 685800"/>
              <a:gd name="connsiteX11" fmla="*/ 196850 w 1511300"/>
              <a:gd name="connsiteY11" fmla="*/ 527050 h 685800"/>
              <a:gd name="connsiteX12" fmla="*/ 469900 w 1511300"/>
              <a:gd name="connsiteY12" fmla="*/ 660400 h 685800"/>
              <a:gd name="connsiteX13" fmla="*/ 800100 w 1511300"/>
              <a:gd name="connsiteY13" fmla="*/ 685800 h 685800"/>
              <a:gd name="connsiteX14" fmla="*/ 1041400 w 1511300"/>
              <a:gd name="connsiteY14" fmla="*/ 654050 h 685800"/>
              <a:gd name="connsiteX15" fmla="*/ 1352550 w 1511300"/>
              <a:gd name="connsiteY15" fmla="*/ 488950 h 685800"/>
              <a:gd name="connsiteX16" fmla="*/ 1422400 w 1511300"/>
              <a:gd name="connsiteY16" fmla="*/ 419100 h 685800"/>
              <a:gd name="connsiteX17" fmla="*/ 1511300 w 1511300"/>
              <a:gd name="connsiteY17" fmla="*/ 298450 h 685800"/>
              <a:gd name="connsiteX18" fmla="*/ 1193800 w 1511300"/>
              <a:gd name="connsiteY18" fmla="*/ 165100 h 685800"/>
              <a:gd name="connsiteX19" fmla="*/ 1117600 w 1511300"/>
              <a:gd name="connsiteY19" fmla="*/ 241300 h 685800"/>
              <a:gd name="connsiteX20" fmla="*/ 996950 w 1511300"/>
              <a:gd name="connsiteY20" fmla="*/ 69850 h 685800"/>
              <a:gd name="connsiteX0" fmla="*/ 996950 w 1511300"/>
              <a:gd name="connsiteY0" fmla="*/ 69850 h 685800"/>
              <a:gd name="connsiteX1" fmla="*/ 914400 w 1511300"/>
              <a:gd name="connsiteY1" fmla="*/ 6350 h 685800"/>
              <a:gd name="connsiteX2" fmla="*/ 577850 w 1511300"/>
              <a:gd name="connsiteY2" fmla="*/ 0 h 685800"/>
              <a:gd name="connsiteX3" fmla="*/ 431800 w 1511300"/>
              <a:gd name="connsiteY3" fmla="*/ 50800 h 685800"/>
              <a:gd name="connsiteX4" fmla="*/ 406400 w 1511300"/>
              <a:gd name="connsiteY4" fmla="*/ 177800 h 685800"/>
              <a:gd name="connsiteX5" fmla="*/ 444500 w 1511300"/>
              <a:gd name="connsiteY5" fmla="*/ 342900 h 685800"/>
              <a:gd name="connsiteX6" fmla="*/ 495300 w 1511300"/>
              <a:gd name="connsiteY6" fmla="*/ 406400 h 685800"/>
              <a:gd name="connsiteX7" fmla="*/ 488950 w 1511300"/>
              <a:gd name="connsiteY7" fmla="*/ 438150 h 685800"/>
              <a:gd name="connsiteX8" fmla="*/ 349250 w 1511300"/>
              <a:gd name="connsiteY8" fmla="*/ 292100 h 685800"/>
              <a:gd name="connsiteX9" fmla="*/ 330200 w 1511300"/>
              <a:gd name="connsiteY9" fmla="*/ 215900 h 685800"/>
              <a:gd name="connsiteX10" fmla="*/ 0 w 1511300"/>
              <a:gd name="connsiteY10" fmla="*/ 292100 h 685800"/>
              <a:gd name="connsiteX11" fmla="*/ 196850 w 1511300"/>
              <a:gd name="connsiteY11" fmla="*/ 527050 h 685800"/>
              <a:gd name="connsiteX12" fmla="*/ 469900 w 1511300"/>
              <a:gd name="connsiteY12" fmla="*/ 660400 h 685800"/>
              <a:gd name="connsiteX13" fmla="*/ 800100 w 1511300"/>
              <a:gd name="connsiteY13" fmla="*/ 685800 h 685800"/>
              <a:gd name="connsiteX14" fmla="*/ 1073150 w 1511300"/>
              <a:gd name="connsiteY14" fmla="*/ 666750 h 685800"/>
              <a:gd name="connsiteX15" fmla="*/ 1352550 w 1511300"/>
              <a:gd name="connsiteY15" fmla="*/ 488950 h 685800"/>
              <a:gd name="connsiteX16" fmla="*/ 1422400 w 1511300"/>
              <a:gd name="connsiteY16" fmla="*/ 419100 h 685800"/>
              <a:gd name="connsiteX17" fmla="*/ 1511300 w 1511300"/>
              <a:gd name="connsiteY17" fmla="*/ 298450 h 685800"/>
              <a:gd name="connsiteX18" fmla="*/ 1193800 w 1511300"/>
              <a:gd name="connsiteY18" fmla="*/ 165100 h 685800"/>
              <a:gd name="connsiteX19" fmla="*/ 1117600 w 1511300"/>
              <a:gd name="connsiteY19" fmla="*/ 241300 h 685800"/>
              <a:gd name="connsiteX20" fmla="*/ 996950 w 1511300"/>
              <a:gd name="connsiteY20" fmla="*/ 6985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511300" h="685800">
                <a:moveTo>
                  <a:pt x="996950" y="69850"/>
                </a:moveTo>
                <a:lnTo>
                  <a:pt x="914400" y="6350"/>
                </a:lnTo>
                <a:lnTo>
                  <a:pt x="577850" y="0"/>
                </a:lnTo>
                <a:lnTo>
                  <a:pt x="431800" y="50800"/>
                </a:lnTo>
                <a:lnTo>
                  <a:pt x="406400" y="177800"/>
                </a:lnTo>
                <a:lnTo>
                  <a:pt x="444500" y="342900"/>
                </a:lnTo>
                <a:lnTo>
                  <a:pt x="495300" y="406400"/>
                </a:lnTo>
                <a:lnTo>
                  <a:pt x="488950" y="438150"/>
                </a:lnTo>
                <a:lnTo>
                  <a:pt x="349250" y="292100"/>
                </a:lnTo>
                <a:lnTo>
                  <a:pt x="330200" y="215900"/>
                </a:lnTo>
                <a:lnTo>
                  <a:pt x="0" y="292100"/>
                </a:lnTo>
                <a:lnTo>
                  <a:pt x="196850" y="527050"/>
                </a:lnTo>
                <a:lnTo>
                  <a:pt x="469900" y="660400"/>
                </a:lnTo>
                <a:lnTo>
                  <a:pt x="800100" y="685800"/>
                </a:lnTo>
                <a:lnTo>
                  <a:pt x="1073150" y="666750"/>
                </a:lnTo>
                <a:cubicBezTo>
                  <a:pt x="1255183" y="601133"/>
                  <a:pt x="1246717" y="560917"/>
                  <a:pt x="1352550" y="488950"/>
                </a:cubicBezTo>
                <a:lnTo>
                  <a:pt x="1422400" y="419100"/>
                </a:lnTo>
                <a:lnTo>
                  <a:pt x="1511300" y="298450"/>
                </a:lnTo>
                <a:lnTo>
                  <a:pt x="1193800" y="165100"/>
                </a:lnTo>
                <a:lnTo>
                  <a:pt x="1117600" y="241300"/>
                </a:lnTo>
                <a:lnTo>
                  <a:pt x="996950" y="69850"/>
                </a:lnTo>
                <a:close/>
              </a:path>
            </a:pathLst>
          </a:custGeom>
          <a:solidFill>
            <a:srgbClr val="BDD7EE">
              <a:alpha val="5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27EDD38-5BEC-4ABB-A11A-93F1CDCB724E}"/>
              </a:ext>
            </a:extLst>
          </p:cNvPr>
          <p:cNvSpPr/>
          <p:nvPr/>
        </p:nvSpPr>
        <p:spPr>
          <a:xfrm>
            <a:off x="4762500" y="2838450"/>
            <a:ext cx="88900" cy="139700"/>
          </a:xfrm>
          <a:custGeom>
            <a:avLst/>
            <a:gdLst>
              <a:gd name="connsiteX0" fmla="*/ 88900 w 88900"/>
              <a:gd name="connsiteY0" fmla="*/ 0 h 139700"/>
              <a:gd name="connsiteX1" fmla="*/ 12700 w 88900"/>
              <a:gd name="connsiteY1" fmla="*/ 19050 h 139700"/>
              <a:gd name="connsiteX2" fmla="*/ 0 w 88900"/>
              <a:gd name="connsiteY2" fmla="*/ 69850 h 139700"/>
              <a:gd name="connsiteX3" fmla="*/ 12700 w 88900"/>
              <a:gd name="connsiteY3" fmla="*/ 139700 h 139700"/>
              <a:gd name="connsiteX4" fmla="*/ 88900 w 88900"/>
              <a:gd name="connsiteY4" fmla="*/ 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00" h="139700">
                <a:moveTo>
                  <a:pt x="88900" y="0"/>
                </a:moveTo>
                <a:lnTo>
                  <a:pt x="12700" y="19050"/>
                </a:lnTo>
                <a:lnTo>
                  <a:pt x="0" y="69850"/>
                </a:lnTo>
                <a:lnTo>
                  <a:pt x="12700" y="139700"/>
                </a:lnTo>
                <a:lnTo>
                  <a:pt x="88900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E4536DBE-DF7F-4D79-87A7-8DD1065BDF84}"/>
              </a:ext>
            </a:extLst>
          </p:cNvPr>
          <p:cNvSpPr/>
          <p:nvPr/>
        </p:nvSpPr>
        <p:spPr>
          <a:xfrm>
            <a:off x="4133850" y="2832100"/>
            <a:ext cx="101600" cy="101600"/>
          </a:xfrm>
          <a:custGeom>
            <a:avLst/>
            <a:gdLst>
              <a:gd name="connsiteX0" fmla="*/ 101600 w 101600"/>
              <a:gd name="connsiteY0" fmla="*/ 44450 h 101600"/>
              <a:gd name="connsiteX1" fmla="*/ 44450 w 101600"/>
              <a:gd name="connsiteY1" fmla="*/ 12700 h 101600"/>
              <a:gd name="connsiteX2" fmla="*/ 0 w 101600"/>
              <a:gd name="connsiteY2" fmla="*/ 0 h 101600"/>
              <a:gd name="connsiteX3" fmla="*/ 25400 w 101600"/>
              <a:gd name="connsiteY3" fmla="*/ 38100 h 101600"/>
              <a:gd name="connsiteX4" fmla="*/ 50800 w 101600"/>
              <a:gd name="connsiteY4" fmla="*/ 101600 h 101600"/>
              <a:gd name="connsiteX5" fmla="*/ 101600 w 101600"/>
              <a:gd name="connsiteY5" fmla="*/ 4445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600" h="101600">
                <a:moveTo>
                  <a:pt x="101600" y="44450"/>
                </a:moveTo>
                <a:lnTo>
                  <a:pt x="44450" y="12700"/>
                </a:lnTo>
                <a:lnTo>
                  <a:pt x="0" y="0"/>
                </a:lnTo>
                <a:lnTo>
                  <a:pt x="25400" y="38100"/>
                </a:lnTo>
                <a:lnTo>
                  <a:pt x="50800" y="101600"/>
                </a:lnTo>
                <a:lnTo>
                  <a:pt x="101600" y="4445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234F5FD-3215-4679-94D5-049FDBE00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693" y="1823447"/>
            <a:ext cx="2419343" cy="1482372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37A435D-8FC9-4A4B-82DA-55E40DB18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518" y="1473563"/>
            <a:ext cx="1910827" cy="2277336"/>
          </a:xfrm>
          <a:prstGeom prst="rect">
            <a:avLst/>
          </a:prstGeom>
        </p:spPr>
      </p:pic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6D7A12F2-28BD-4896-8E54-1ED6A5EB5B78}"/>
              </a:ext>
            </a:extLst>
          </p:cNvPr>
          <p:cNvSpPr/>
          <p:nvPr/>
        </p:nvSpPr>
        <p:spPr>
          <a:xfrm>
            <a:off x="1326356" y="2216944"/>
            <a:ext cx="283369" cy="523875"/>
          </a:xfrm>
          <a:custGeom>
            <a:avLst/>
            <a:gdLst>
              <a:gd name="connsiteX0" fmla="*/ 157163 w 283369"/>
              <a:gd name="connsiteY0" fmla="*/ 0 h 523875"/>
              <a:gd name="connsiteX1" fmla="*/ 119063 w 283369"/>
              <a:gd name="connsiteY1" fmla="*/ 57150 h 523875"/>
              <a:gd name="connsiteX2" fmla="*/ 73819 w 283369"/>
              <a:gd name="connsiteY2" fmla="*/ 104775 h 523875"/>
              <a:gd name="connsiteX3" fmla="*/ 30957 w 283369"/>
              <a:gd name="connsiteY3" fmla="*/ 192881 h 523875"/>
              <a:gd name="connsiteX4" fmla="*/ 0 w 283369"/>
              <a:gd name="connsiteY4" fmla="*/ 302419 h 523875"/>
              <a:gd name="connsiteX5" fmla="*/ 19050 w 283369"/>
              <a:gd name="connsiteY5" fmla="*/ 452437 h 523875"/>
              <a:gd name="connsiteX6" fmla="*/ 45244 w 283369"/>
              <a:gd name="connsiteY6" fmla="*/ 523875 h 523875"/>
              <a:gd name="connsiteX7" fmla="*/ 73819 w 283369"/>
              <a:gd name="connsiteY7" fmla="*/ 504825 h 523875"/>
              <a:gd name="connsiteX8" fmla="*/ 123825 w 283369"/>
              <a:gd name="connsiteY8" fmla="*/ 371475 h 523875"/>
              <a:gd name="connsiteX9" fmla="*/ 207169 w 283369"/>
              <a:gd name="connsiteY9" fmla="*/ 266700 h 523875"/>
              <a:gd name="connsiteX10" fmla="*/ 266700 w 283369"/>
              <a:gd name="connsiteY10" fmla="*/ 195262 h 523875"/>
              <a:gd name="connsiteX11" fmla="*/ 283369 w 283369"/>
              <a:gd name="connsiteY11" fmla="*/ 102394 h 523875"/>
              <a:gd name="connsiteX12" fmla="*/ 233363 w 283369"/>
              <a:gd name="connsiteY12" fmla="*/ 45244 h 523875"/>
              <a:gd name="connsiteX13" fmla="*/ 157163 w 283369"/>
              <a:gd name="connsiteY13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69" h="523875">
                <a:moveTo>
                  <a:pt x="157163" y="0"/>
                </a:moveTo>
                <a:lnTo>
                  <a:pt x="119063" y="57150"/>
                </a:lnTo>
                <a:lnTo>
                  <a:pt x="73819" y="104775"/>
                </a:lnTo>
                <a:lnTo>
                  <a:pt x="30957" y="192881"/>
                </a:lnTo>
                <a:lnTo>
                  <a:pt x="0" y="302419"/>
                </a:lnTo>
                <a:lnTo>
                  <a:pt x="19050" y="452437"/>
                </a:lnTo>
                <a:lnTo>
                  <a:pt x="45244" y="523875"/>
                </a:lnTo>
                <a:lnTo>
                  <a:pt x="73819" y="504825"/>
                </a:lnTo>
                <a:lnTo>
                  <a:pt x="123825" y="371475"/>
                </a:lnTo>
                <a:lnTo>
                  <a:pt x="207169" y="266700"/>
                </a:lnTo>
                <a:lnTo>
                  <a:pt x="266700" y="195262"/>
                </a:lnTo>
                <a:lnTo>
                  <a:pt x="283369" y="102394"/>
                </a:lnTo>
                <a:lnTo>
                  <a:pt x="233363" y="45244"/>
                </a:lnTo>
                <a:lnTo>
                  <a:pt x="157163" y="0"/>
                </a:lnTo>
                <a:close/>
              </a:path>
            </a:pathLst>
          </a:custGeom>
          <a:solidFill>
            <a:srgbClr val="F1583F">
              <a:alpha val="40000"/>
            </a:srgbClr>
          </a:solidFill>
          <a:ln>
            <a:solidFill>
              <a:srgbClr val="F15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01C8DD77-D9E1-41F2-9744-F2C6B979A884}"/>
              </a:ext>
            </a:extLst>
          </p:cNvPr>
          <p:cNvSpPr/>
          <p:nvPr/>
        </p:nvSpPr>
        <p:spPr>
          <a:xfrm>
            <a:off x="1785938" y="2233613"/>
            <a:ext cx="280987" cy="521493"/>
          </a:xfrm>
          <a:custGeom>
            <a:avLst/>
            <a:gdLst>
              <a:gd name="connsiteX0" fmla="*/ 111918 w 280987"/>
              <a:gd name="connsiteY0" fmla="*/ 0 h 521493"/>
              <a:gd name="connsiteX1" fmla="*/ 61912 w 280987"/>
              <a:gd name="connsiteY1" fmla="*/ 23812 h 521493"/>
              <a:gd name="connsiteX2" fmla="*/ 14287 w 280987"/>
              <a:gd name="connsiteY2" fmla="*/ 69056 h 521493"/>
              <a:gd name="connsiteX3" fmla="*/ 0 w 280987"/>
              <a:gd name="connsiteY3" fmla="*/ 88106 h 521493"/>
              <a:gd name="connsiteX4" fmla="*/ 19050 w 280987"/>
              <a:gd name="connsiteY4" fmla="*/ 145256 h 521493"/>
              <a:gd name="connsiteX5" fmla="*/ 38100 w 280987"/>
              <a:gd name="connsiteY5" fmla="*/ 183356 h 521493"/>
              <a:gd name="connsiteX6" fmla="*/ 85725 w 280987"/>
              <a:gd name="connsiteY6" fmla="*/ 247650 h 521493"/>
              <a:gd name="connsiteX7" fmla="*/ 128587 w 280987"/>
              <a:gd name="connsiteY7" fmla="*/ 345281 h 521493"/>
              <a:gd name="connsiteX8" fmla="*/ 257175 w 280987"/>
              <a:gd name="connsiteY8" fmla="*/ 521493 h 521493"/>
              <a:gd name="connsiteX9" fmla="*/ 273843 w 280987"/>
              <a:gd name="connsiteY9" fmla="*/ 433387 h 521493"/>
              <a:gd name="connsiteX10" fmla="*/ 280987 w 280987"/>
              <a:gd name="connsiteY10" fmla="*/ 235743 h 521493"/>
              <a:gd name="connsiteX11" fmla="*/ 235743 w 280987"/>
              <a:gd name="connsiteY11" fmla="*/ 111918 h 521493"/>
              <a:gd name="connsiteX12" fmla="*/ 111918 w 280987"/>
              <a:gd name="connsiteY12" fmla="*/ 0 h 52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0987" h="521493">
                <a:moveTo>
                  <a:pt x="111918" y="0"/>
                </a:moveTo>
                <a:lnTo>
                  <a:pt x="61912" y="23812"/>
                </a:lnTo>
                <a:lnTo>
                  <a:pt x="14287" y="69056"/>
                </a:lnTo>
                <a:lnTo>
                  <a:pt x="0" y="88106"/>
                </a:lnTo>
                <a:lnTo>
                  <a:pt x="19050" y="145256"/>
                </a:lnTo>
                <a:lnTo>
                  <a:pt x="38100" y="183356"/>
                </a:lnTo>
                <a:lnTo>
                  <a:pt x="85725" y="247650"/>
                </a:lnTo>
                <a:lnTo>
                  <a:pt x="128587" y="345281"/>
                </a:lnTo>
                <a:lnTo>
                  <a:pt x="257175" y="521493"/>
                </a:lnTo>
                <a:lnTo>
                  <a:pt x="273843" y="433387"/>
                </a:lnTo>
                <a:lnTo>
                  <a:pt x="280987" y="235743"/>
                </a:lnTo>
                <a:lnTo>
                  <a:pt x="235743" y="111918"/>
                </a:lnTo>
                <a:lnTo>
                  <a:pt x="111918" y="0"/>
                </a:lnTo>
                <a:close/>
              </a:path>
            </a:pathLst>
          </a:custGeom>
          <a:solidFill>
            <a:srgbClr val="F1583F">
              <a:alpha val="40000"/>
            </a:srgbClr>
          </a:solidFill>
          <a:ln>
            <a:solidFill>
              <a:srgbClr val="F15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C3ED0977-8C9C-40DC-933C-D4D780309744}"/>
              </a:ext>
            </a:extLst>
          </p:cNvPr>
          <p:cNvSpPr/>
          <p:nvPr/>
        </p:nvSpPr>
        <p:spPr>
          <a:xfrm>
            <a:off x="1121569" y="2852738"/>
            <a:ext cx="1207294" cy="666750"/>
          </a:xfrm>
          <a:custGeom>
            <a:avLst/>
            <a:gdLst>
              <a:gd name="connsiteX0" fmla="*/ 471487 w 1207294"/>
              <a:gd name="connsiteY0" fmla="*/ 52388 h 719138"/>
              <a:gd name="connsiteX1" fmla="*/ 421481 w 1207294"/>
              <a:gd name="connsiteY1" fmla="*/ 180975 h 719138"/>
              <a:gd name="connsiteX2" fmla="*/ 350044 w 1207294"/>
              <a:gd name="connsiteY2" fmla="*/ 330994 h 719138"/>
              <a:gd name="connsiteX3" fmla="*/ 254794 w 1207294"/>
              <a:gd name="connsiteY3" fmla="*/ 269081 h 719138"/>
              <a:gd name="connsiteX4" fmla="*/ 147637 w 1207294"/>
              <a:gd name="connsiteY4" fmla="*/ 342900 h 719138"/>
              <a:gd name="connsiteX5" fmla="*/ 0 w 1207294"/>
              <a:gd name="connsiteY5" fmla="*/ 423863 h 719138"/>
              <a:gd name="connsiteX6" fmla="*/ 140494 w 1207294"/>
              <a:gd name="connsiteY6" fmla="*/ 569119 h 719138"/>
              <a:gd name="connsiteX7" fmla="*/ 283369 w 1207294"/>
              <a:gd name="connsiteY7" fmla="*/ 669131 h 719138"/>
              <a:gd name="connsiteX8" fmla="*/ 428625 w 1207294"/>
              <a:gd name="connsiteY8" fmla="*/ 719138 h 719138"/>
              <a:gd name="connsiteX9" fmla="*/ 571500 w 1207294"/>
              <a:gd name="connsiteY9" fmla="*/ 711994 h 719138"/>
              <a:gd name="connsiteX10" fmla="*/ 619125 w 1207294"/>
              <a:gd name="connsiteY10" fmla="*/ 642938 h 719138"/>
              <a:gd name="connsiteX11" fmla="*/ 723900 w 1207294"/>
              <a:gd name="connsiteY11" fmla="*/ 704850 h 719138"/>
              <a:gd name="connsiteX12" fmla="*/ 883444 w 1207294"/>
              <a:gd name="connsiteY12" fmla="*/ 707231 h 719138"/>
              <a:gd name="connsiteX13" fmla="*/ 1021556 w 1207294"/>
              <a:gd name="connsiteY13" fmla="*/ 633413 h 719138"/>
              <a:gd name="connsiteX14" fmla="*/ 1092994 w 1207294"/>
              <a:gd name="connsiteY14" fmla="*/ 552450 h 719138"/>
              <a:gd name="connsiteX15" fmla="*/ 1207294 w 1207294"/>
              <a:gd name="connsiteY15" fmla="*/ 423863 h 719138"/>
              <a:gd name="connsiteX16" fmla="*/ 1197769 w 1207294"/>
              <a:gd name="connsiteY16" fmla="*/ 369094 h 719138"/>
              <a:gd name="connsiteX17" fmla="*/ 1092994 w 1207294"/>
              <a:gd name="connsiteY17" fmla="*/ 307181 h 719138"/>
              <a:gd name="connsiteX18" fmla="*/ 954881 w 1207294"/>
              <a:gd name="connsiteY18" fmla="*/ 226219 h 719138"/>
              <a:gd name="connsiteX19" fmla="*/ 892969 w 1207294"/>
              <a:gd name="connsiteY19" fmla="*/ 309563 h 719138"/>
              <a:gd name="connsiteX20" fmla="*/ 869156 w 1207294"/>
              <a:gd name="connsiteY20" fmla="*/ 354806 h 719138"/>
              <a:gd name="connsiteX21" fmla="*/ 857250 w 1207294"/>
              <a:gd name="connsiteY21" fmla="*/ 259556 h 719138"/>
              <a:gd name="connsiteX22" fmla="*/ 795337 w 1207294"/>
              <a:gd name="connsiteY22" fmla="*/ 150019 h 719138"/>
              <a:gd name="connsiteX23" fmla="*/ 785812 w 1207294"/>
              <a:gd name="connsiteY23" fmla="*/ 95250 h 719138"/>
              <a:gd name="connsiteX24" fmla="*/ 783431 w 1207294"/>
              <a:gd name="connsiteY24" fmla="*/ 64294 h 719138"/>
              <a:gd name="connsiteX25" fmla="*/ 647700 w 1207294"/>
              <a:gd name="connsiteY25" fmla="*/ 0 h 719138"/>
              <a:gd name="connsiteX26" fmla="*/ 545306 w 1207294"/>
              <a:gd name="connsiteY26" fmla="*/ 0 h 719138"/>
              <a:gd name="connsiteX27" fmla="*/ 471487 w 1207294"/>
              <a:gd name="connsiteY27" fmla="*/ 52388 h 719138"/>
              <a:gd name="connsiteX0" fmla="*/ 471487 w 1207294"/>
              <a:gd name="connsiteY0" fmla="*/ 52388 h 719138"/>
              <a:gd name="connsiteX1" fmla="*/ 421481 w 1207294"/>
              <a:gd name="connsiteY1" fmla="*/ 180975 h 719138"/>
              <a:gd name="connsiteX2" fmla="*/ 350044 w 1207294"/>
              <a:gd name="connsiteY2" fmla="*/ 330994 h 719138"/>
              <a:gd name="connsiteX3" fmla="*/ 254794 w 1207294"/>
              <a:gd name="connsiteY3" fmla="*/ 269081 h 719138"/>
              <a:gd name="connsiteX4" fmla="*/ 147637 w 1207294"/>
              <a:gd name="connsiteY4" fmla="*/ 342900 h 719138"/>
              <a:gd name="connsiteX5" fmla="*/ 0 w 1207294"/>
              <a:gd name="connsiteY5" fmla="*/ 423863 h 719138"/>
              <a:gd name="connsiteX6" fmla="*/ 140494 w 1207294"/>
              <a:gd name="connsiteY6" fmla="*/ 569119 h 719138"/>
              <a:gd name="connsiteX7" fmla="*/ 283369 w 1207294"/>
              <a:gd name="connsiteY7" fmla="*/ 669131 h 719138"/>
              <a:gd name="connsiteX8" fmla="*/ 428625 w 1207294"/>
              <a:gd name="connsiteY8" fmla="*/ 719138 h 719138"/>
              <a:gd name="connsiteX9" fmla="*/ 571500 w 1207294"/>
              <a:gd name="connsiteY9" fmla="*/ 711994 h 719138"/>
              <a:gd name="connsiteX10" fmla="*/ 619125 w 1207294"/>
              <a:gd name="connsiteY10" fmla="*/ 642938 h 719138"/>
              <a:gd name="connsiteX11" fmla="*/ 723900 w 1207294"/>
              <a:gd name="connsiteY11" fmla="*/ 704850 h 719138"/>
              <a:gd name="connsiteX12" fmla="*/ 883444 w 1207294"/>
              <a:gd name="connsiteY12" fmla="*/ 707231 h 719138"/>
              <a:gd name="connsiteX13" fmla="*/ 1021556 w 1207294"/>
              <a:gd name="connsiteY13" fmla="*/ 633413 h 719138"/>
              <a:gd name="connsiteX14" fmla="*/ 1092994 w 1207294"/>
              <a:gd name="connsiteY14" fmla="*/ 552450 h 719138"/>
              <a:gd name="connsiteX15" fmla="*/ 1207294 w 1207294"/>
              <a:gd name="connsiteY15" fmla="*/ 423863 h 719138"/>
              <a:gd name="connsiteX16" fmla="*/ 1197769 w 1207294"/>
              <a:gd name="connsiteY16" fmla="*/ 369094 h 719138"/>
              <a:gd name="connsiteX17" fmla="*/ 1092994 w 1207294"/>
              <a:gd name="connsiteY17" fmla="*/ 307181 h 719138"/>
              <a:gd name="connsiteX18" fmla="*/ 954881 w 1207294"/>
              <a:gd name="connsiteY18" fmla="*/ 226219 h 719138"/>
              <a:gd name="connsiteX19" fmla="*/ 892969 w 1207294"/>
              <a:gd name="connsiteY19" fmla="*/ 309563 h 719138"/>
              <a:gd name="connsiteX20" fmla="*/ 869156 w 1207294"/>
              <a:gd name="connsiteY20" fmla="*/ 354806 h 719138"/>
              <a:gd name="connsiteX21" fmla="*/ 857250 w 1207294"/>
              <a:gd name="connsiteY21" fmla="*/ 259556 h 719138"/>
              <a:gd name="connsiteX22" fmla="*/ 795337 w 1207294"/>
              <a:gd name="connsiteY22" fmla="*/ 150019 h 719138"/>
              <a:gd name="connsiteX23" fmla="*/ 785812 w 1207294"/>
              <a:gd name="connsiteY23" fmla="*/ 95250 h 719138"/>
              <a:gd name="connsiteX24" fmla="*/ 783431 w 1207294"/>
              <a:gd name="connsiteY24" fmla="*/ 64294 h 719138"/>
              <a:gd name="connsiteX25" fmla="*/ 635794 w 1207294"/>
              <a:gd name="connsiteY25" fmla="*/ 169069 h 719138"/>
              <a:gd name="connsiteX26" fmla="*/ 545306 w 1207294"/>
              <a:gd name="connsiteY26" fmla="*/ 0 h 719138"/>
              <a:gd name="connsiteX27" fmla="*/ 471487 w 1207294"/>
              <a:gd name="connsiteY27" fmla="*/ 52388 h 719138"/>
              <a:gd name="connsiteX0" fmla="*/ 471487 w 1207294"/>
              <a:gd name="connsiteY0" fmla="*/ 0 h 666750"/>
              <a:gd name="connsiteX1" fmla="*/ 421481 w 1207294"/>
              <a:gd name="connsiteY1" fmla="*/ 128587 h 666750"/>
              <a:gd name="connsiteX2" fmla="*/ 350044 w 1207294"/>
              <a:gd name="connsiteY2" fmla="*/ 278606 h 666750"/>
              <a:gd name="connsiteX3" fmla="*/ 254794 w 1207294"/>
              <a:gd name="connsiteY3" fmla="*/ 216693 h 666750"/>
              <a:gd name="connsiteX4" fmla="*/ 147637 w 1207294"/>
              <a:gd name="connsiteY4" fmla="*/ 290512 h 666750"/>
              <a:gd name="connsiteX5" fmla="*/ 0 w 1207294"/>
              <a:gd name="connsiteY5" fmla="*/ 371475 h 666750"/>
              <a:gd name="connsiteX6" fmla="*/ 140494 w 1207294"/>
              <a:gd name="connsiteY6" fmla="*/ 516731 h 666750"/>
              <a:gd name="connsiteX7" fmla="*/ 283369 w 1207294"/>
              <a:gd name="connsiteY7" fmla="*/ 616743 h 666750"/>
              <a:gd name="connsiteX8" fmla="*/ 428625 w 1207294"/>
              <a:gd name="connsiteY8" fmla="*/ 666750 h 666750"/>
              <a:gd name="connsiteX9" fmla="*/ 571500 w 1207294"/>
              <a:gd name="connsiteY9" fmla="*/ 659606 h 666750"/>
              <a:gd name="connsiteX10" fmla="*/ 619125 w 1207294"/>
              <a:gd name="connsiteY10" fmla="*/ 590550 h 666750"/>
              <a:gd name="connsiteX11" fmla="*/ 723900 w 1207294"/>
              <a:gd name="connsiteY11" fmla="*/ 652462 h 666750"/>
              <a:gd name="connsiteX12" fmla="*/ 883444 w 1207294"/>
              <a:gd name="connsiteY12" fmla="*/ 654843 h 666750"/>
              <a:gd name="connsiteX13" fmla="*/ 1021556 w 1207294"/>
              <a:gd name="connsiteY13" fmla="*/ 581025 h 666750"/>
              <a:gd name="connsiteX14" fmla="*/ 1092994 w 1207294"/>
              <a:gd name="connsiteY14" fmla="*/ 500062 h 666750"/>
              <a:gd name="connsiteX15" fmla="*/ 1207294 w 1207294"/>
              <a:gd name="connsiteY15" fmla="*/ 371475 h 666750"/>
              <a:gd name="connsiteX16" fmla="*/ 1197769 w 1207294"/>
              <a:gd name="connsiteY16" fmla="*/ 316706 h 666750"/>
              <a:gd name="connsiteX17" fmla="*/ 1092994 w 1207294"/>
              <a:gd name="connsiteY17" fmla="*/ 254793 h 666750"/>
              <a:gd name="connsiteX18" fmla="*/ 954881 w 1207294"/>
              <a:gd name="connsiteY18" fmla="*/ 173831 h 666750"/>
              <a:gd name="connsiteX19" fmla="*/ 892969 w 1207294"/>
              <a:gd name="connsiteY19" fmla="*/ 257175 h 666750"/>
              <a:gd name="connsiteX20" fmla="*/ 869156 w 1207294"/>
              <a:gd name="connsiteY20" fmla="*/ 302418 h 666750"/>
              <a:gd name="connsiteX21" fmla="*/ 857250 w 1207294"/>
              <a:gd name="connsiteY21" fmla="*/ 207168 h 666750"/>
              <a:gd name="connsiteX22" fmla="*/ 795337 w 1207294"/>
              <a:gd name="connsiteY22" fmla="*/ 97631 h 666750"/>
              <a:gd name="connsiteX23" fmla="*/ 785812 w 1207294"/>
              <a:gd name="connsiteY23" fmla="*/ 42862 h 666750"/>
              <a:gd name="connsiteX24" fmla="*/ 783431 w 1207294"/>
              <a:gd name="connsiteY24" fmla="*/ 11906 h 666750"/>
              <a:gd name="connsiteX25" fmla="*/ 635794 w 1207294"/>
              <a:gd name="connsiteY25" fmla="*/ 116681 h 666750"/>
              <a:gd name="connsiteX26" fmla="*/ 528637 w 1207294"/>
              <a:gd name="connsiteY26" fmla="*/ 140493 h 666750"/>
              <a:gd name="connsiteX27" fmla="*/ 471487 w 1207294"/>
              <a:gd name="connsiteY27" fmla="*/ 0 h 666750"/>
              <a:gd name="connsiteX0" fmla="*/ 471487 w 1207294"/>
              <a:gd name="connsiteY0" fmla="*/ 0 h 666750"/>
              <a:gd name="connsiteX1" fmla="*/ 421481 w 1207294"/>
              <a:gd name="connsiteY1" fmla="*/ 128587 h 666750"/>
              <a:gd name="connsiteX2" fmla="*/ 350044 w 1207294"/>
              <a:gd name="connsiteY2" fmla="*/ 278606 h 666750"/>
              <a:gd name="connsiteX3" fmla="*/ 254794 w 1207294"/>
              <a:gd name="connsiteY3" fmla="*/ 216693 h 666750"/>
              <a:gd name="connsiteX4" fmla="*/ 147637 w 1207294"/>
              <a:gd name="connsiteY4" fmla="*/ 290512 h 666750"/>
              <a:gd name="connsiteX5" fmla="*/ 0 w 1207294"/>
              <a:gd name="connsiteY5" fmla="*/ 371475 h 666750"/>
              <a:gd name="connsiteX6" fmla="*/ 140494 w 1207294"/>
              <a:gd name="connsiteY6" fmla="*/ 516731 h 666750"/>
              <a:gd name="connsiteX7" fmla="*/ 283369 w 1207294"/>
              <a:gd name="connsiteY7" fmla="*/ 616743 h 666750"/>
              <a:gd name="connsiteX8" fmla="*/ 428625 w 1207294"/>
              <a:gd name="connsiteY8" fmla="*/ 666750 h 666750"/>
              <a:gd name="connsiteX9" fmla="*/ 571500 w 1207294"/>
              <a:gd name="connsiteY9" fmla="*/ 659606 h 666750"/>
              <a:gd name="connsiteX10" fmla="*/ 619125 w 1207294"/>
              <a:gd name="connsiteY10" fmla="*/ 590550 h 666750"/>
              <a:gd name="connsiteX11" fmla="*/ 723900 w 1207294"/>
              <a:gd name="connsiteY11" fmla="*/ 652462 h 666750"/>
              <a:gd name="connsiteX12" fmla="*/ 883444 w 1207294"/>
              <a:gd name="connsiteY12" fmla="*/ 654843 h 666750"/>
              <a:gd name="connsiteX13" fmla="*/ 1021556 w 1207294"/>
              <a:gd name="connsiteY13" fmla="*/ 581025 h 666750"/>
              <a:gd name="connsiteX14" fmla="*/ 1092994 w 1207294"/>
              <a:gd name="connsiteY14" fmla="*/ 500062 h 666750"/>
              <a:gd name="connsiteX15" fmla="*/ 1207294 w 1207294"/>
              <a:gd name="connsiteY15" fmla="*/ 371475 h 666750"/>
              <a:gd name="connsiteX16" fmla="*/ 1197769 w 1207294"/>
              <a:gd name="connsiteY16" fmla="*/ 316706 h 666750"/>
              <a:gd name="connsiteX17" fmla="*/ 1092994 w 1207294"/>
              <a:gd name="connsiteY17" fmla="*/ 254793 h 666750"/>
              <a:gd name="connsiteX18" fmla="*/ 954881 w 1207294"/>
              <a:gd name="connsiteY18" fmla="*/ 173831 h 666750"/>
              <a:gd name="connsiteX19" fmla="*/ 892969 w 1207294"/>
              <a:gd name="connsiteY19" fmla="*/ 257175 h 666750"/>
              <a:gd name="connsiteX20" fmla="*/ 869156 w 1207294"/>
              <a:gd name="connsiteY20" fmla="*/ 302418 h 666750"/>
              <a:gd name="connsiteX21" fmla="*/ 857250 w 1207294"/>
              <a:gd name="connsiteY21" fmla="*/ 207168 h 666750"/>
              <a:gd name="connsiteX22" fmla="*/ 795337 w 1207294"/>
              <a:gd name="connsiteY22" fmla="*/ 97631 h 666750"/>
              <a:gd name="connsiteX23" fmla="*/ 785812 w 1207294"/>
              <a:gd name="connsiteY23" fmla="*/ 42862 h 666750"/>
              <a:gd name="connsiteX24" fmla="*/ 783431 w 1207294"/>
              <a:gd name="connsiteY24" fmla="*/ 11906 h 666750"/>
              <a:gd name="connsiteX25" fmla="*/ 711994 w 1207294"/>
              <a:gd name="connsiteY25" fmla="*/ 47625 h 666750"/>
              <a:gd name="connsiteX26" fmla="*/ 528637 w 1207294"/>
              <a:gd name="connsiteY26" fmla="*/ 140493 h 666750"/>
              <a:gd name="connsiteX27" fmla="*/ 471487 w 1207294"/>
              <a:gd name="connsiteY27" fmla="*/ 0 h 666750"/>
              <a:gd name="connsiteX0" fmla="*/ 471487 w 1207294"/>
              <a:gd name="connsiteY0" fmla="*/ 0 h 666750"/>
              <a:gd name="connsiteX1" fmla="*/ 421481 w 1207294"/>
              <a:gd name="connsiteY1" fmla="*/ 128587 h 666750"/>
              <a:gd name="connsiteX2" fmla="*/ 350044 w 1207294"/>
              <a:gd name="connsiteY2" fmla="*/ 278606 h 666750"/>
              <a:gd name="connsiteX3" fmla="*/ 254794 w 1207294"/>
              <a:gd name="connsiteY3" fmla="*/ 216693 h 666750"/>
              <a:gd name="connsiteX4" fmla="*/ 147637 w 1207294"/>
              <a:gd name="connsiteY4" fmla="*/ 290512 h 666750"/>
              <a:gd name="connsiteX5" fmla="*/ 0 w 1207294"/>
              <a:gd name="connsiteY5" fmla="*/ 371475 h 666750"/>
              <a:gd name="connsiteX6" fmla="*/ 140494 w 1207294"/>
              <a:gd name="connsiteY6" fmla="*/ 516731 h 666750"/>
              <a:gd name="connsiteX7" fmla="*/ 283369 w 1207294"/>
              <a:gd name="connsiteY7" fmla="*/ 616743 h 666750"/>
              <a:gd name="connsiteX8" fmla="*/ 428625 w 1207294"/>
              <a:gd name="connsiteY8" fmla="*/ 666750 h 666750"/>
              <a:gd name="connsiteX9" fmla="*/ 571500 w 1207294"/>
              <a:gd name="connsiteY9" fmla="*/ 659606 h 666750"/>
              <a:gd name="connsiteX10" fmla="*/ 619125 w 1207294"/>
              <a:gd name="connsiteY10" fmla="*/ 590550 h 666750"/>
              <a:gd name="connsiteX11" fmla="*/ 723900 w 1207294"/>
              <a:gd name="connsiteY11" fmla="*/ 652462 h 666750"/>
              <a:gd name="connsiteX12" fmla="*/ 883444 w 1207294"/>
              <a:gd name="connsiteY12" fmla="*/ 654843 h 666750"/>
              <a:gd name="connsiteX13" fmla="*/ 1021556 w 1207294"/>
              <a:gd name="connsiteY13" fmla="*/ 581025 h 666750"/>
              <a:gd name="connsiteX14" fmla="*/ 1092994 w 1207294"/>
              <a:gd name="connsiteY14" fmla="*/ 500062 h 666750"/>
              <a:gd name="connsiteX15" fmla="*/ 1207294 w 1207294"/>
              <a:gd name="connsiteY15" fmla="*/ 371475 h 666750"/>
              <a:gd name="connsiteX16" fmla="*/ 1197769 w 1207294"/>
              <a:gd name="connsiteY16" fmla="*/ 316706 h 666750"/>
              <a:gd name="connsiteX17" fmla="*/ 1092994 w 1207294"/>
              <a:gd name="connsiteY17" fmla="*/ 254793 h 666750"/>
              <a:gd name="connsiteX18" fmla="*/ 954881 w 1207294"/>
              <a:gd name="connsiteY18" fmla="*/ 173831 h 666750"/>
              <a:gd name="connsiteX19" fmla="*/ 892969 w 1207294"/>
              <a:gd name="connsiteY19" fmla="*/ 257175 h 666750"/>
              <a:gd name="connsiteX20" fmla="*/ 869156 w 1207294"/>
              <a:gd name="connsiteY20" fmla="*/ 302418 h 666750"/>
              <a:gd name="connsiteX21" fmla="*/ 857250 w 1207294"/>
              <a:gd name="connsiteY21" fmla="*/ 207168 h 666750"/>
              <a:gd name="connsiteX22" fmla="*/ 795337 w 1207294"/>
              <a:gd name="connsiteY22" fmla="*/ 97631 h 666750"/>
              <a:gd name="connsiteX23" fmla="*/ 785812 w 1207294"/>
              <a:gd name="connsiteY23" fmla="*/ 42862 h 666750"/>
              <a:gd name="connsiteX24" fmla="*/ 783431 w 1207294"/>
              <a:gd name="connsiteY24" fmla="*/ 11906 h 666750"/>
              <a:gd name="connsiteX25" fmla="*/ 711994 w 1207294"/>
              <a:gd name="connsiteY25" fmla="*/ 47625 h 666750"/>
              <a:gd name="connsiteX26" fmla="*/ 540543 w 1207294"/>
              <a:gd name="connsiteY26" fmla="*/ 80962 h 666750"/>
              <a:gd name="connsiteX27" fmla="*/ 471487 w 1207294"/>
              <a:gd name="connsiteY27" fmla="*/ 0 h 666750"/>
              <a:gd name="connsiteX0" fmla="*/ 471487 w 1207294"/>
              <a:gd name="connsiteY0" fmla="*/ 0 h 666750"/>
              <a:gd name="connsiteX1" fmla="*/ 421481 w 1207294"/>
              <a:gd name="connsiteY1" fmla="*/ 128587 h 666750"/>
              <a:gd name="connsiteX2" fmla="*/ 350044 w 1207294"/>
              <a:gd name="connsiteY2" fmla="*/ 278606 h 666750"/>
              <a:gd name="connsiteX3" fmla="*/ 254794 w 1207294"/>
              <a:gd name="connsiteY3" fmla="*/ 216693 h 666750"/>
              <a:gd name="connsiteX4" fmla="*/ 147637 w 1207294"/>
              <a:gd name="connsiteY4" fmla="*/ 290512 h 666750"/>
              <a:gd name="connsiteX5" fmla="*/ 0 w 1207294"/>
              <a:gd name="connsiteY5" fmla="*/ 371475 h 666750"/>
              <a:gd name="connsiteX6" fmla="*/ 140494 w 1207294"/>
              <a:gd name="connsiteY6" fmla="*/ 516731 h 666750"/>
              <a:gd name="connsiteX7" fmla="*/ 283369 w 1207294"/>
              <a:gd name="connsiteY7" fmla="*/ 616743 h 666750"/>
              <a:gd name="connsiteX8" fmla="*/ 428625 w 1207294"/>
              <a:gd name="connsiteY8" fmla="*/ 666750 h 666750"/>
              <a:gd name="connsiteX9" fmla="*/ 571500 w 1207294"/>
              <a:gd name="connsiteY9" fmla="*/ 659606 h 666750"/>
              <a:gd name="connsiteX10" fmla="*/ 619125 w 1207294"/>
              <a:gd name="connsiteY10" fmla="*/ 590550 h 666750"/>
              <a:gd name="connsiteX11" fmla="*/ 723900 w 1207294"/>
              <a:gd name="connsiteY11" fmla="*/ 652462 h 666750"/>
              <a:gd name="connsiteX12" fmla="*/ 883444 w 1207294"/>
              <a:gd name="connsiteY12" fmla="*/ 654843 h 666750"/>
              <a:gd name="connsiteX13" fmla="*/ 1021556 w 1207294"/>
              <a:gd name="connsiteY13" fmla="*/ 581025 h 666750"/>
              <a:gd name="connsiteX14" fmla="*/ 1092994 w 1207294"/>
              <a:gd name="connsiteY14" fmla="*/ 500062 h 666750"/>
              <a:gd name="connsiteX15" fmla="*/ 1207294 w 1207294"/>
              <a:gd name="connsiteY15" fmla="*/ 371475 h 666750"/>
              <a:gd name="connsiteX16" fmla="*/ 1197769 w 1207294"/>
              <a:gd name="connsiteY16" fmla="*/ 316706 h 666750"/>
              <a:gd name="connsiteX17" fmla="*/ 1092994 w 1207294"/>
              <a:gd name="connsiteY17" fmla="*/ 254793 h 666750"/>
              <a:gd name="connsiteX18" fmla="*/ 954881 w 1207294"/>
              <a:gd name="connsiteY18" fmla="*/ 173831 h 666750"/>
              <a:gd name="connsiteX19" fmla="*/ 892969 w 1207294"/>
              <a:gd name="connsiteY19" fmla="*/ 257175 h 666750"/>
              <a:gd name="connsiteX20" fmla="*/ 869156 w 1207294"/>
              <a:gd name="connsiteY20" fmla="*/ 302418 h 666750"/>
              <a:gd name="connsiteX21" fmla="*/ 857250 w 1207294"/>
              <a:gd name="connsiteY21" fmla="*/ 207168 h 666750"/>
              <a:gd name="connsiteX22" fmla="*/ 795337 w 1207294"/>
              <a:gd name="connsiteY22" fmla="*/ 97631 h 666750"/>
              <a:gd name="connsiteX23" fmla="*/ 785812 w 1207294"/>
              <a:gd name="connsiteY23" fmla="*/ 42862 h 666750"/>
              <a:gd name="connsiteX24" fmla="*/ 783431 w 1207294"/>
              <a:gd name="connsiteY24" fmla="*/ 11906 h 666750"/>
              <a:gd name="connsiteX25" fmla="*/ 711994 w 1207294"/>
              <a:gd name="connsiteY25" fmla="*/ 47625 h 666750"/>
              <a:gd name="connsiteX26" fmla="*/ 540543 w 1207294"/>
              <a:gd name="connsiteY26" fmla="*/ 80962 h 666750"/>
              <a:gd name="connsiteX27" fmla="*/ 471487 w 1207294"/>
              <a:gd name="connsiteY27" fmla="*/ 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07294" h="666750">
                <a:moveTo>
                  <a:pt x="471487" y="0"/>
                </a:moveTo>
                <a:lnTo>
                  <a:pt x="421481" y="128587"/>
                </a:lnTo>
                <a:lnTo>
                  <a:pt x="350044" y="278606"/>
                </a:lnTo>
                <a:lnTo>
                  <a:pt x="254794" y="216693"/>
                </a:lnTo>
                <a:lnTo>
                  <a:pt x="147637" y="290512"/>
                </a:lnTo>
                <a:lnTo>
                  <a:pt x="0" y="371475"/>
                </a:lnTo>
                <a:lnTo>
                  <a:pt x="140494" y="516731"/>
                </a:lnTo>
                <a:lnTo>
                  <a:pt x="283369" y="616743"/>
                </a:lnTo>
                <a:lnTo>
                  <a:pt x="428625" y="666750"/>
                </a:lnTo>
                <a:lnTo>
                  <a:pt x="571500" y="659606"/>
                </a:lnTo>
                <a:lnTo>
                  <a:pt x="619125" y="590550"/>
                </a:lnTo>
                <a:lnTo>
                  <a:pt x="723900" y="652462"/>
                </a:lnTo>
                <a:lnTo>
                  <a:pt x="883444" y="654843"/>
                </a:lnTo>
                <a:lnTo>
                  <a:pt x="1021556" y="581025"/>
                </a:lnTo>
                <a:lnTo>
                  <a:pt x="1092994" y="500062"/>
                </a:lnTo>
                <a:lnTo>
                  <a:pt x="1207294" y="371475"/>
                </a:lnTo>
                <a:lnTo>
                  <a:pt x="1197769" y="316706"/>
                </a:lnTo>
                <a:lnTo>
                  <a:pt x="1092994" y="254793"/>
                </a:lnTo>
                <a:lnTo>
                  <a:pt x="954881" y="173831"/>
                </a:lnTo>
                <a:lnTo>
                  <a:pt x="892969" y="257175"/>
                </a:lnTo>
                <a:lnTo>
                  <a:pt x="869156" y="302418"/>
                </a:lnTo>
                <a:lnTo>
                  <a:pt x="857250" y="207168"/>
                </a:lnTo>
                <a:lnTo>
                  <a:pt x="795337" y="97631"/>
                </a:lnTo>
                <a:cubicBezTo>
                  <a:pt x="783051" y="60773"/>
                  <a:pt x="785812" y="79096"/>
                  <a:pt x="785812" y="42862"/>
                </a:cubicBezTo>
                <a:lnTo>
                  <a:pt x="783431" y="11906"/>
                </a:lnTo>
                <a:lnTo>
                  <a:pt x="711994" y="47625"/>
                </a:lnTo>
                <a:cubicBezTo>
                  <a:pt x="654844" y="58737"/>
                  <a:pt x="597693" y="12700"/>
                  <a:pt x="540543" y="80962"/>
                </a:cubicBezTo>
                <a:lnTo>
                  <a:pt x="471487" y="0"/>
                </a:lnTo>
                <a:close/>
              </a:path>
            </a:pathLst>
          </a:custGeom>
          <a:solidFill>
            <a:srgbClr val="F1583F">
              <a:alpha val="40000"/>
            </a:srgbClr>
          </a:solidFill>
          <a:ln>
            <a:solidFill>
              <a:srgbClr val="F15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BC86ECB1-B9B0-43CA-8249-64B654D81354}"/>
              </a:ext>
            </a:extLst>
          </p:cNvPr>
          <p:cNvSpPr/>
          <p:nvPr/>
        </p:nvSpPr>
        <p:spPr>
          <a:xfrm>
            <a:off x="4112419" y="2286000"/>
            <a:ext cx="152400" cy="411956"/>
          </a:xfrm>
          <a:custGeom>
            <a:avLst/>
            <a:gdLst>
              <a:gd name="connsiteX0" fmla="*/ 88106 w 152400"/>
              <a:gd name="connsiteY0" fmla="*/ 0 h 411956"/>
              <a:gd name="connsiteX1" fmla="*/ 69056 w 152400"/>
              <a:gd name="connsiteY1" fmla="*/ 38100 h 411956"/>
              <a:gd name="connsiteX2" fmla="*/ 38100 w 152400"/>
              <a:gd name="connsiteY2" fmla="*/ 80963 h 411956"/>
              <a:gd name="connsiteX3" fmla="*/ 9525 w 152400"/>
              <a:gd name="connsiteY3" fmla="*/ 130969 h 411956"/>
              <a:gd name="connsiteX4" fmla="*/ 0 w 152400"/>
              <a:gd name="connsiteY4" fmla="*/ 185738 h 411956"/>
              <a:gd name="connsiteX5" fmla="*/ 7144 w 152400"/>
              <a:gd name="connsiteY5" fmla="*/ 252413 h 411956"/>
              <a:gd name="connsiteX6" fmla="*/ 2381 w 152400"/>
              <a:gd name="connsiteY6" fmla="*/ 340519 h 411956"/>
              <a:gd name="connsiteX7" fmla="*/ 26194 w 152400"/>
              <a:gd name="connsiteY7" fmla="*/ 409575 h 411956"/>
              <a:gd name="connsiteX8" fmla="*/ 57150 w 152400"/>
              <a:gd name="connsiteY8" fmla="*/ 411956 h 411956"/>
              <a:gd name="connsiteX9" fmla="*/ 66675 w 152400"/>
              <a:gd name="connsiteY9" fmla="*/ 350044 h 411956"/>
              <a:gd name="connsiteX10" fmla="*/ 71437 w 152400"/>
              <a:gd name="connsiteY10" fmla="*/ 269081 h 411956"/>
              <a:gd name="connsiteX11" fmla="*/ 116681 w 152400"/>
              <a:gd name="connsiteY11" fmla="*/ 183356 h 411956"/>
              <a:gd name="connsiteX12" fmla="*/ 152400 w 152400"/>
              <a:gd name="connsiteY12" fmla="*/ 145256 h 411956"/>
              <a:gd name="connsiteX13" fmla="*/ 130969 w 152400"/>
              <a:gd name="connsiteY13" fmla="*/ 95250 h 411956"/>
              <a:gd name="connsiteX14" fmla="*/ 88106 w 152400"/>
              <a:gd name="connsiteY14" fmla="*/ 0 h 41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2400" h="411956">
                <a:moveTo>
                  <a:pt x="88106" y="0"/>
                </a:moveTo>
                <a:lnTo>
                  <a:pt x="69056" y="38100"/>
                </a:lnTo>
                <a:lnTo>
                  <a:pt x="38100" y="80963"/>
                </a:lnTo>
                <a:lnTo>
                  <a:pt x="9525" y="130969"/>
                </a:lnTo>
                <a:lnTo>
                  <a:pt x="0" y="185738"/>
                </a:lnTo>
                <a:lnTo>
                  <a:pt x="7144" y="252413"/>
                </a:lnTo>
                <a:lnTo>
                  <a:pt x="2381" y="340519"/>
                </a:lnTo>
                <a:lnTo>
                  <a:pt x="26194" y="409575"/>
                </a:lnTo>
                <a:lnTo>
                  <a:pt x="57150" y="411956"/>
                </a:lnTo>
                <a:lnTo>
                  <a:pt x="66675" y="350044"/>
                </a:lnTo>
                <a:lnTo>
                  <a:pt x="71437" y="269081"/>
                </a:lnTo>
                <a:lnTo>
                  <a:pt x="116681" y="183356"/>
                </a:lnTo>
                <a:lnTo>
                  <a:pt x="152400" y="145256"/>
                </a:lnTo>
                <a:lnTo>
                  <a:pt x="130969" y="95250"/>
                </a:lnTo>
                <a:lnTo>
                  <a:pt x="88106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D8F6DFC5-D6A6-4BDA-B360-8FEF45485A8A}"/>
              </a:ext>
            </a:extLst>
          </p:cNvPr>
          <p:cNvSpPr/>
          <p:nvPr/>
        </p:nvSpPr>
        <p:spPr>
          <a:xfrm>
            <a:off x="4676775" y="2278856"/>
            <a:ext cx="164306" cy="431007"/>
          </a:xfrm>
          <a:custGeom>
            <a:avLst/>
            <a:gdLst>
              <a:gd name="connsiteX0" fmla="*/ 61913 w 164306"/>
              <a:gd name="connsiteY0" fmla="*/ 0 h 431007"/>
              <a:gd name="connsiteX1" fmla="*/ 28575 w 164306"/>
              <a:gd name="connsiteY1" fmla="*/ 45244 h 431007"/>
              <a:gd name="connsiteX2" fmla="*/ 0 w 164306"/>
              <a:gd name="connsiteY2" fmla="*/ 92869 h 431007"/>
              <a:gd name="connsiteX3" fmla="*/ 42863 w 164306"/>
              <a:gd name="connsiteY3" fmla="*/ 145257 h 431007"/>
              <a:gd name="connsiteX4" fmla="*/ 76200 w 164306"/>
              <a:gd name="connsiteY4" fmla="*/ 216694 h 431007"/>
              <a:gd name="connsiteX5" fmla="*/ 88106 w 164306"/>
              <a:gd name="connsiteY5" fmla="*/ 285750 h 431007"/>
              <a:gd name="connsiteX6" fmla="*/ 92869 w 164306"/>
              <a:gd name="connsiteY6" fmla="*/ 369094 h 431007"/>
              <a:gd name="connsiteX7" fmla="*/ 100013 w 164306"/>
              <a:gd name="connsiteY7" fmla="*/ 395288 h 431007"/>
              <a:gd name="connsiteX8" fmla="*/ 104775 w 164306"/>
              <a:gd name="connsiteY8" fmla="*/ 404813 h 431007"/>
              <a:gd name="connsiteX9" fmla="*/ 109538 w 164306"/>
              <a:gd name="connsiteY9" fmla="*/ 421482 h 431007"/>
              <a:gd name="connsiteX10" fmla="*/ 119063 w 164306"/>
              <a:gd name="connsiteY10" fmla="*/ 431007 h 431007"/>
              <a:gd name="connsiteX11" fmla="*/ 145256 w 164306"/>
              <a:gd name="connsiteY11" fmla="*/ 426244 h 431007"/>
              <a:gd name="connsiteX12" fmla="*/ 164306 w 164306"/>
              <a:gd name="connsiteY12" fmla="*/ 328613 h 431007"/>
              <a:gd name="connsiteX13" fmla="*/ 159544 w 164306"/>
              <a:gd name="connsiteY13" fmla="*/ 214313 h 431007"/>
              <a:gd name="connsiteX14" fmla="*/ 157163 w 164306"/>
              <a:gd name="connsiteY14" fmla="*/ 119063 h 431007"/>
              <a:gd name="connsiteX15" fmla="*/ 116681 w 164306"/>
              <a:gd name="connsiteY15" fmla="*/ 47625 h 431007"/>
              <a:gd name="connsiteX16" fmla="*/ 61913 w 164306"/>
              <a:gd name="connsiteY16" fmla="*/ 0 h 43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4306" h="431007">
                <a:moveTo>
                  <a:pt x="61913" y="0"/>
                </a:moveTo>
                <a:lnTo>
                  <a:pt x="28575" y="45244"/>
                </a:lnTo>
                <a:lnTo>
                  <a:pt x="0" y="92869"/>
                </a:lnTo>
                <a:lnTo>
                  <a:pt x="42863" y="145257"/>
                </a:lnTo>
                <a:lnTo>
                  <a:pt x="76200" y="216694"/>
                </a:lnTo>
                <a:lnTo>
                  <a:pt x="88106" y="285750"/>
                </a:lnTo>
                <a:lnTo>
                  <a:pt x="92869" y="369094"/>
                </a:lnTo>
                <a:cubicBezTo>
                  <a:pt x="95250" y="377825"/>
                  <a:pt x="97151" y="386702"/>
                  <a:pt x="100013" y="395288"/>
                </a:cubicBezTo>
                <a:cubicBezTo>
                  <a:pt x="101135" y="398656"/>
                  <a:pt x="103653" y="401445"/>
                  <a:pt x="104775" y="404813"/>
                </a:cubicBezTo>
                <a:cubicBezTo>
                  <a:pt x="112959" y="429367"/>
                  <a:pt x="102953" y="408315"/>
                  <a:pt x="109538" y="421482"/>
                </a:cubicBezTo>
                <a:lnTo>
                  <a:pt x="119063" y="431007"/>
                </a:lnTo>
                <a:lnTo>
                  <a:pt x="145256" y="426244"/>
                </a:lnTo>
                <a:lnTo>
                  <a:pt x="164306" y="328613"/>
                </a:lnTo>
                <a:lnTo>
                  <a:pt x="159544" y="214313"/>
                </a:lnTo>
                <a:cubicBezTo>
                  <a:pt x="158750" y="182563"/>
                  <a:pt x="157957" y="150813"/>
                  <a:pt x="157163" y="119063"/>
                </a:cubicBezTo>
                <a:lnTo>
                  <a:pt x="116681" y="47625"/>
                </a:lnTo>
                <a:lnTo>
                  <a:pt x="61913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手繪多邊形: 圖案 28">
            <a:extLst>
              <a:ext uri="{FF2B5EF4-FFF2-40B4-BE49-F238E27FC236}">
                <a16:creationId xmlns:a16="http://schemas.microsoft.com/office/drawing/2014/main" id="{6C77F8A5-48D8-4E03-B447-E903C47261A6}"/>
              </a:ext>
            </a:extLst>
          </p:cNvPr>
          <p:cNvSpPr/>
          <p:nvPr/>
        </p:nvSpPr>
        <p:spPr>
          <a:xfrm>
            <a:off x="4226719" y="2445544"/>
            <a:ext cx="238125" cy="333375"/>
          </a:xfrm>
          <a:custGeom>
            <a:avLst/>
            <a:gdLst>
              <a:gd name="connsiteX0" fmla="*/ 178594 w 238125"/>
              <a:gd name="connsiteY0" fmla="*/ 42862 h 333375"/>
              <a:gd name="connsiteX1" fmla="*/ 128587 w 238125"/>
              <a:gd name="connsiteY1" fmla="*/ 0 h 333375"/>
              <a:gd name="connsiteX2" fmla="*/ 100012 w 238125"/>
              <a:gd name="connsiteY2" fmla="*/ 42862 h 333375"/>
              <a:gd name="connsiteX3" fmla="*/ 59531 w 238125"/>
              <a:gd name="connsiteY3" fmla="*/ 102394 h 333375"/>
              <a:gd name="connsiteX4" fmla="*/ 19050 w 238125"/>
              <a:gd name="connsiteY4" fmla="*/ 180975 h 333375"/>
              <a:gd name="connsiteX5" fmla="*/ 7144 w 238125"/>
              <a:gd name="connsiteY5" fmla="*/ 202406 h 333375"/>
              <a:gd name="connsiteX6" fmla="*/ 0 w 238125"/>
              <a:gd name="connsiteY6" fmla="*/ 273844 h 333375"/>
              <a:gd name="connsiteX7" fmla="*/ 16669 w 238125"/>
              <a:gd name="connsiteY7" fmla="*/ 333375 h 333375"/>
              <a:gd name="connsiteX8" fmla="*/ 97631 w 238125"/>
              <a:gd name="connsiteY8" fmla="*/ 328612 h 333375"/>
              <a:gd name="connsiteX9" fmla="*/ 180975 w 238125"/>
              <a:gd name="connsiteY9" fmla="*/ 302419 h 333375"/>
              <a:gd name="connsiteX10" fmla="*/ 195262 w 238125"/>
              <a:gd name="connsiteY10" fmla="*/ 285750 h 333375"/>
              <a:gd name="connsiteX11" fmla="*/ 226219 w 238125"/>
              <a:gd name="connsiteY11" fmla="*/ 252412 h 333375"/>
              <a:gd name="connsiteX12" fmla="*/ 228600 w 238125"/>
              <a:gd name="connsiteY12" fmla="*/ 230981 h 333375"/>
              <a:gd name="connsiteX13" fmla="*/ 238125 w 238125"/>
              <a:gd name="connsiteY13" fmla="*/ 183356 h 333375"/>
              <a:gd name="connsiteX14" fmla="*/ 238125 w 238125"/>
              <a:gd name="connsiteY14" fmla="*/ 85725 h 333375"/>
              <a:gd name="connsiteX15" fmla="*/ 178594 w 238125"/>
              <a:gd name="connsiteY15" fmla="*/ 42862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8125" h="333375">
                <a:moveTo>
                  <a:pt x="178594" y="42862"/>
                </a:moveTo>
                <a:lnTo>
                  <a:pt x="128587" y="0"/>
                </a:lnTo>
                <a:lnTo>
                  <a:pt x="100012" y="42862"/>
                </a:lnTo>
                <a:lnTo>
                  <a:pt x="59531" y="102394"/>
                </a:lnTo>
                <a:lnTo>
                  <a:pt x="19050" y="180975"/>
                </a:lnTo>
                <a:lnTo>
                  <a:pt x="7144" y="202406"/>
                </a:lnTo>
                <a:lnTo>
                  <a:pt x="0" y="273844"/>
                </a:lnTo>
                <a:lnTo>
                  <a:pt x="16669" y="333375"/>
                </a:lnTo>
                <a:lnTo>
                  <a:pt x="97631" y="328612"/>
                </a:lnTo>
                <a:lnTo>
                  <a:pt x="180975" y="302419"/>
                </a:lnTo>
                <a:lnTo>
                  <a:pt x="195262" y="285750"/>
                </a:lnTo>
                <a:lnTo>
                  <a:pt x="226219" y="252412"/>
                </a:lnTo>
                <a:lnTo>
                  <a:pt x="228600" y="230981"/>
                </a:lnTo>
                <a:lnTo>
                  <a:pt x="238125" y="183356"/>
                </a:lnTo>
                <a:lnTo>
                  <a:pt x="238125" y="85725"/>
                </a:lnTo>
                <a:lnTo>
                  <a:pt x="178594" y="42862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手繪多邊形: 圖案 29">
            <a:extLst>
              <a:ext uri="{FF2B5EF4-FFF2-40B4-BE49-F238E27FC236}">
                <a16:creationId xmlns:a16="http://schemas.microsoft.com/office/drawing/2014/main" id="{6E58E9AE-6843-4226-AE3D-B3601A591275}"/>
              </a:ext>
            </a:extLst>
          </p:cNvPr>
          <p:cNvSpPr/>
          <p:nvPr/>
        </p:nvSpPr>
        <p:spPr>
          <a:xfrm>
            <a:off x="4498181" y="2455069"/>
            <a:ext cx="230982" cy="350044"/>
          </a:xfrm>
          <a:custGeom>
            <a:avLst/>
            <a:gdLst>
              <a:gd name="connsiteX0" fmla="*/ 114300 w 230982"/>
              <a:gd name="connsiteY0" fmla="*/ 0 h 350044"/>
              <a:gd name="connsiteX1" fmla="*/ 69057 w 230982"/>
              <a:gd name="connsiteY1" fmla="*/ 38100 h 350044"/>
              <a:gd name="connsiteX2" fmla="*/ 33338 w 230982"/>
              <a:gd name="connsiteY2" fmla="*/ 78581 h 350044"/>
              <a:gd name="connsiteX3" fmla="*/ 0 w 230982"/>
              <a:gd name="connsiteY3" fmla="*/ 102394 h 350044"/>
              <a:gd name="connsiteX4" fmla="*/ 33338 w 230982"/>
              <a:gd name="connsiteY4" fmla="*/ 197644 h 350044"/>
              <a:gd name="connsiteX5" fmla="*/ 54769 w 230982"/>
              <a:gd name="connsiteY5" fmla="*/ 273844 h 350044"/>
              <a:gd name="connsiteX6" fmla="*/ 111919 w 230982"/>
              <a:gd name="connsiteY6" fmla="*/ 335756 h 350044"/>
              <a:gd name="connsiteX7" fmla="*/ 192882 w 230982"/>
              <a:gd name="connsiteY7" fmla="*/ 350044 h 350044"/>
              <a:gd name="connsiteX8" fmla="*/ 230982 w 230982"/>
              <a:gd name="connsiteY8" fmla="*/ 292894 h 350044"/>
              <a:gd name="connsiteX9" fmla="*/ 223838 w 230982"/>
              <a:gd name="connsiteY9" fmla="*/ 223837 h 350044"/>
              <a:gd name="connsiteX10" fmla="*/ 190500 w 230982"/>
              <a:gd name="connsiteY10" fmla="*/ 121444 h 350044"/>
              <a:gd name="connsiteX11" fmla="*/ 164307 w 230982"/>
              <a:gd name="connsiteY11" fmla="*/ 33337 h 350044"/>
              <a:gd name="connsiteX12" fmla="*/ 114300 w 230982"/>
              <a:gd name="connsiteY12" fmla="*/ 0 h 35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0982" h="350044">
                <a:moveTo>
                  <a:pt x="114300" y="0"/>
                </a:moveTo>
                <a:lnTo>
                  <a:pt x="69057" y="38100"/>
                </a:lnTo>
                <a:lnTo>
                  <a:pt x="33338" y="78581"/>
                </a:lnTo>
                <a:lnTo>
                  <a:pt x="0" y="102394"/>
                </a:lnTo>
                <a:lnTo>
                  <a:pt x="33338" y="197644"/>
                </a:lnTo>
                <a:lnTo>
                  <a:pt x="54769" y="273844"/>
                </a:lnTo>
                <a:lnTo>
                  <a:pt x="111919" y="335756"/>
                </a:lnTo>
                <a:lnTo>
                  <a:pt x="192882" y="350044"/>
                </a:lnTo>
                <a:lnTo>
                  <a:pt x="230982" y="292894"/>
                </a:lnTo>
                <a:lnTo>
                  <a:pt x="223838" y="223837"/>
                </a:lnTo>
                <a:lnTo>
                  <a:pt x="190500" y="121444"/>
                </a:lnTo>
                <a:lnTo>
                  <a:pt x="164307" y="33337"/>
                </a:lnTo>
                <a:lnTo>
                  <a:pt x="114300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87EDE4CF-313C-44D9-A0E2-7A7243D41BC1}"/>
              </a:ext>
            </a:extLst>
          </p:cNvPr>
          <p:cNvSpPr/>
          <p:nvPr/>
        </p:nvSpPr>
        <p:spPr>
          <a:xfrm>
            <a:off x="4229100" y="2805113"/>
            <a:ext cx="123825" cy="66675"/>
          </a:xfrm>
          <a:custGeom>
            <a:avLst/>
            <a:gdLst>
              <a:gd name="connsiteX0" fmla="*/ 123825 w 123825"/>
              <a:gd name="connsiteY0" fmla="*/ 4762 h 66675"/>
              <a:gd name="connsiteX1" fmla="*/ 80963 w 123825"/>
              <a:gd name="connsiteY1" fmla="*/ 0 h 66675"/>
              <a:gd name="connsiteX2" fmla="*/ 0 w 123825"/>
              <a:gd name="connsiteY2" fmla="*/ 7143 h 66675"/>
              <a:gd name="connsiteX3" fmla="*/ 0 w 123825"/>
              <a:gd name="connsiteY3" fmla="*/ 38100 h 66675"/>
              <a:gd name="connsiteX4" fmla="*/ 57150 w 123825"/>
              <a:gd name="connsiteY4" fmla="*/ 66675 h 66675"/>
              <a:gd name="connsiteX5" fmla="*/ 123825 w 123825"/>
              <a:gd name="connsiteY5" fmla="*/ 4762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25" h="66675">
                <a:moveTo>
                  <a:pt x="123825" y="4762"/>
                </a:moveTo>
                <a:lnTo>
                  <a:pt x="80963" y="0"/>
                </a:lnTo>
                <a:lnTo>
                  <a:pt x="0" y="7143"/>
                </a:lnTo>
                <a:lnTo>
                  <a:pt x="0" y="38100"/>
                </a:lnTo>
                <a:lnTo>
                  <a:pt x="57150" y="66675"/>
                </a:lnTo>
                <a:lnTo>
                  <a:pt x="123825" y="4762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手繪多邊形: 圖案 31">
            <a:extLst>
              <a:ext uri="{FF2B5EF4-FFF2-40B4-BE49-F238E27FC236}">
                <a16:creationId xmlns:a16="http://schemas.microsoft.com/office/drawing/2014/main" id="{804C00AE-C182-429F-9610-FF6664B23ECB}"/>
              </a:ext>
            </a:extLst>
          </p:cNvPr>
          <p:cNvSpPr/>
          <p:nvPr/>
        </p:nvSpPr>
        <p:spPr>
          <a:xfrm>
            <a:off x="4710113" y="2805113"/>
            <a:ext cx="54768" cy="54768"/>
          </a:xfrm>
          <a:custGeom>
            <a:avLst/>
            <a:gdLst>
              <a:gd name="connsiteX0" fmla="*/ 54768 w 54768"/>
              <a:gd name="connsiteY0" fmla="*/ 0 h 54768"/>
              <a:gd name="connsiteX1" fmla="*/ 26193 w 54768"/>
              <a:gd name="connsiteY1" fmla="*/ 7143 h 54768"/>
              <a:gd name="connsiteX2" fmla="*/ 0 w 54768"/>
              <a:gd name="connsiteY2" fmla="*/ 26193 h 54768"/>
              <a:gd name="connsiteX3" fmla="*/ 42862 w 54768"/>
              <a:gd name="connsiteY3" fmla="*/ 54768 h 54768"/>
              <a:gd name="connsiteX4" fmla="*/ 42862 w 54768"/>
              <a:gd name="connsiteY4" fmla="*/ 54768 h 54768"/>
              <a:gd name="connsiteX5" fmla="*/ 54768 w 54768"/>
              <a:gd name="connsiteY5" fmla="*/ 0 h 5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68" h="54768">
                <a:moveTo>
                  <a:pt x="54768" y="0"/>
                </a:moveTo>
                <a:lnTo>
                  <a:pt x="26193" y="7143"/>
                </a:lnTo>
                <a:lnTo>
                  <a:pt x="0" y="26193"/>
                </a:lnTo>
                <a:lnTo>
                  <a:pt x="42862" y="54768"/>
                </a:lnTo>
                <a:lnTo>
                  <a:pt x="42862" y="54768"/>
                </a:lnTo>
                <a:lnTo>
                  <a:pt x="54768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51F293DC-075E-41C0-8028-BE9F1A11B7C7}"/>
              </a:ext>
            </a:extLst>
          </p:cNvPr>
          <p:cNvSpPr/>
          <p:nvPr/>
        </p:nvSpPr>
        <p:spPr>
          <a:xfrm>
            <a:off x="6365875" y="2247900"/>
            <a:ext cx="533400" cy="504825"/>
          </a:xfrm>
          <a:custGeom>
            <a:avLst/>
            <a:gdLst>
              <a:gd name="connsiteX0" fmla="*/ 174625 w 533400"/>
              <a:gd name="connsiteY0" fmla="*/ 0 h 504825"/>
              <a:gd name="connsiteX1" fmla="*/ 114300 w 533400"/>
              <a:gd name="connsiteY1" fmla="*/ 47625 h 504825"/>
              <a:gd name="connsiteX2" fmla="*/ 50800 w 533400"/>
              <a:gd name="connsiteY2" fmla="*/ 127000 h 504825"/>
              <a:gd name="connsiteX3" fmla="*/ 19050 w 533400"/>
              <a:gd name="connsiteY3" fmla="*/ 184150 h 504825"/>
              <a:gd name="connsiteX4" fmla="*/ 0 w 533400"/>
              <a:gd name="connsiteY4" fmla="*/ 244475 h 504825"/>
              <a:gd name="connsiteX5" fmla="*/ 79375 w 533400"/>
              <a:gd name="connsiteY5" fmla="*/ 314325 h 504825"/>
              <a:gd name="connsiteX6" fmla="*/ 127000 w 533400"/>
              <a:gd name="connsiteY6" fmla="*/ 361950 h 504825"/>
              <a:gd name="connsiteX7" fmla="*/ 196850 w 533400"/>
              <a:gd name="connsiteY7" fmla="*/ 422275 h 504825"/>
              <a:gd name="connsiteX8" fmla="*/ 215900 w 533400"/>
              <a:gd name="connsiteY8" fmla="*/ 444500 h 504825"/>
              <a:gd name="connsiteX9" fmla="*/ 238125 w 533400"/>
              <a:gd name="connsiteY9" fmla="*/ 476250 h 504825"/>
              <a:gd name="connsiteX10" fmla="*/ 266700 w 533400"/>
              <a:gd name="connsiteY10" fmla="*/ 495300 h 504825"/>
              <a:gd name="connsiteX11" fmla="*/ 333375 w 533400"/>
              <a:gd name="connsiteY11" fmla="*/ 504825 h 504825"/>
              <a:gd name="connsiteX12" fmla="*/ 403225 w 533400"/>
              <a:gd name="connsiteY12" fmla="*/ 501650 h 504825"/>
              <a:gd name="connsiteX13" fmla="*/ 428625 w 533400"/>
              <a:gd name="connsiteY13" fmla="*/ 460375 h 504825"/>
              <a:gd name="connsiteX14" fmla="*/ 415925 w 533400"/>
              <a:gd name="connsiteY14" fmla="*/ 365125 h 504825"/>
              <a:gd name="connsiteX15" fmla="*/ 412750 w 533400"/>
              <a:gd name="connsiteY15" fmla="*/ 314325 h 504825"/>
              <a:gd name="connsiteX16" fmla="*/ 450850 w 533400"/>
              <a:gd name="connsiteY16" fmla="*/ 298450 h 504825"/>
              <a:gd name="connsiteX17" fmla="*/ 514350 w 533400"/>
              <a:gd name="connsiteY17" fmla="*/ 273050 h 504825"/>
              <a:gd name="connsiteX18" fmla="*/ 533400 w 533400"/>
              <a:gd name="connsiteY18" fmla="*/ 250825 h 504825"/>
              <a:gd name="connsiteX19" fmla="*/ 482600 w 533400"/>
              <a:gd name="connsiteY19" fmla="*/ 177800 h 504825"/>
              <a:gd name="connsiteX20" fmla="*/ 428625 w 533400"/>
              <a:gd name="connsiteY20" fmla="*/ 95250 h 504825"/>
              <a:gd name="connsiteX21" fmla="*/ 387350 w 533400"/>
              <a:gd name="connsiteY21" fmla="*/ 92075 h 504825"/>
              <a:gd name="connsiteX22" fmla="*/ 355600 w 533400"/>
              <a:gd name="connsiteY22" fmla="*/ 130175 h 504825"/>
              <a:gd name="connsiteX23" fmla="*/ 339725 w 533400"/>
              <a:gd name="connsiteY23" fmla="*/ 92075 h 504825"/>
              <a:gd name="connsiteX24" fmla="*/ 276225 w 533400"/>
              <a:gd name="connsiteY24" fmla="*/ 44450 h 504825"/>
              <a:gd name="connsiteX25" fmla="*/ 219075 w 533400"/>
              <a:gd name="connsiteY25" fmla="*/ 15875 h 504825"/>
              <a:gd name="connsiteX26" fmla="*/ 174625 w 533400"/>
              <a:gd name="connsiteY26" fmla="*/ 0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33400" h="504825">
                <a:moveTo>
                  <a:pt x="174625" y="0"/>
                </a:moveTo>
                <a:lnTo>
                  <a:pt x="114300" y="47625"/>
                </a:lnTo>
                <a:lnTo>
                  <a:pt x="50800" y="127000"/>
                </a:lnTo>
                <a:lnTo>
                  <a:pt x="19050" y="184150"/>
                </a:lnTo>
                <a:lnTo>
                  <a:pt x="0" y="244475"/>
                </a:lnTo>
                <a:lnTo>
                  <a:pt x="79375" y="314325"/>
                </a:lnTo>
                <a:lnTo>
                  <a:pt x="127000" y="361950"/>
                </a:lnTo>
                <a:lnTo>
                  <a:pt x="196850" y="422275"/>
                </a:lnTo>
                <a:lnTo>
                  <a:pt x="215900" y="444500"/>
                </a:lnTo>
                <a:lnTo>
                  <a:pt x="238125" y="476250"/>
                </a:lnTo>
                <a:cubicBezTo>
                  <a:pt x="262276" y="493501"/>
                  <a:pt x="252207" y="488054"/>
                  <a:pt x="266700" y="495300"/>
                </a:cubicBezTo>
                <a:lnTo>
                  <a:pt x="333375" y="504825"/>
                </a:lnTo>
                <a:lnTo>
                  <a:pt x="403225" y="501650"/>
                </a:lnTo>
                <a:lnTo>
                  <a:pt x="428625" y="460375"/>
                </a:lnTo>
                <a:lnTo>
                  <a:pt x="415925" y="365125"/>
                </a:lnTo>
                <a:lnTo>
                  <a:pt x="412750" y="314325"/>
                </a:lnTo>
                <a:lnTo>
                  <a:pt x="450850" y="298450"/>
                </a:lnTo>
                <a:lnTo>
                  <a:pt x="514350" y="273050"/>
                </a:lnTo>
                <a:lnTo>
                  <a:pt x="533400" y="250825"/>
                </a:lnTo>
                <a:lnTo>
                  <a:pt x="482600" y="177800"/>
                </a:lnTo>
                <a:lnTo>
                  <a:pt x="428625" y="95250"/>
                </a:lnTo>
                <a:lnTo>
                  <a:pt x="387350" y="92075"/>
                </a:lnTo>
                <a:lnTo>
                  <a:pt x="355600" y="130175"/>
                </a:lnTo>
                <a:lnTo>
                  <a:pt x="339725" y="92075"/>
                </a:lnTo>
                <a:lnTo>
                  <a:pt x="276225" y="44450"/>
                </a:lnTo>
                <a:lnTo>
                  <a:pt x="219075" y="15875"/>
                </a:lnTo>
                <a:lnTo>
                  <a:pt x="174625" y="0"/>
                </a:lnTo>
                <a:close/>
              </a:path>
            </a:pathLst>
          </a:custGeom>
          <a:solidFill>
            <a:srgbClr val="4472C4">
              <a:alpha val="40000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0766977-1933-4CEE-A90A-DB761398081F}"/>
              </a:ext>
            </a:extLst>
          </p:cNvPr>
          <p:cNvSpPr txBox="1"/>
          <p:nvPr/>
        </p:nvSpPr>
        <p:spPr>
          <a:xfrm>
            <a:off x="0" y="4584859"/>
            <a:ext cx="74523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212121"/>
                </a:solidFill>
                <a:effectLst/>
                <a:latin typeface="+mn-lt"/>
              </a:rPr>
              <a:t>Brain: normal variations and benign findings in fluorodeoxyglucose-PET/computed tomography imaging. (PET Clin. 2014)</a:t>
            </a:r>
          </a:p>
          <a:p>
            <a:r>
              <a:rPr lang="en-US" altLang="zh-TW" sz="1000" dirty="0">
                <a:solidFill>
                  <a:srgbClr val="111111"/>
                </a:solidFill>
                <a:effectLst/>
                <a:latin typeface="+mn-lt"/>
              </a:rPr>
              <a:t>Voxel-based mapping of brain gray matter volume and glucose metabolism profiles in normal aging. (Neurobiology of Aging. 2007)</a:t>
            </a:r>
            <a:endParaRPr lang="en-US" altLang="zh-TW" sz="1000" dirty="0">
              <a:solidFill>
                <a:srgbClr val="212121"/>
              </a:solidFill>
              <a:effectLst/>
              <a:latin typeface="+mn-lt"/>
            </a:endParaRPr>
          </a:p>
          <a:p>
            <a:r>
              <a:rPr lang="en-US" altLang="zh-TW" sz="1000" dirty="0">
                <a:solidFill>
                  <a:srgbClr val="303030"/>
                </a:solidFill>
                <a:effectLst/>
                <a:latin typeface="+mn-lt"/>
              </a:rPr>
              <a:t>Brain PET in the diagnosis of Alzheimer's disease. (Clin </a:t>
            </a:r>
            <a:r>
              <a:rPr lang="en-US" altLang="zh-TW" sz="1000" dirty="0" err="1">
                <a:solidFill>
                  <a:srgbClr val="303030"/>
                </a:solidFill>
                <a:effectLst/>
                <a:latin typeface="+mn-lt"/>
              </a:rPr>
              <a:t>Nucl</a:t>
            </a:r>
            <a:r>
              <a:rPr lang="en-US" altLang="zh-TW" sz="1000" dirty="0">
                <a:solidFill>
                  <a:srgbClr val="303030"/>
                </a:solidFill>
                <a:effectLst/>
                <a:latin typeface="+mn-lt"/>
              </a:rPr>
              <a:t> Med. 2014)</a:t>
            </a:r>
          </a:p>
        </p:txBody>
      </p:sp>
    </p:spTree>
    <p:extLst>
      <p:ext uri="{BB962C8B-B14F-4D97-AF65-F5344CB8AC3E}">
        <p14:creationId xmlns:p14="http://schemas.microsoft.com/office/powerpoint/2010/main" val="10875757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AF6D1087-C53F-4799-9879-AFE695DF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37" y="1193747"/>
            <a:ext cx="7438588" cy="361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46DBE42-CD1B-4AB1-BEFF-1392AAD8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regions are identified in the decoding stage of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AAF863-5C3D-4BF8-86BC-98585E104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55</a:t>
            </a:fld>
            <a:endParaRPr lang="zh-TW" altLang="en-US" dirty="0"/>
          </a:p>
        </p:txBody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BAF9B40D-D41F-4309-9A42-1F06EEC36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703" y="497100"/>
            <a:ext cx="1194822" cy="129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>
            <a:extLst>
              <a:ext uri="{FF2B5EF4-FFF2-40B4-BE49-F238E27FC236}">
                <a16:creationId xmlns:a16="http://schemas.microsoft.com/office/drawing/2014/main" id="{B3677B4B-E8A9-4E08-A838-F9774281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439" y="497100"/>
            <a:ext cx="1194822" cy="129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31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AF6D1087-C53F-4799-9879-AFE695DF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37" y="1193747"/>
            <a:ext cx="7438588" cy="361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46DBE42-CD1B-4AB1-BEFF-1392AAD8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regions are identified in the decoding stage of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AAF863-5C3D-4BF8-86BC-98585E104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56</a:t>
            </a:fld>
            <a:endParaRPr lang="zh-TW" altLang="en-US" dirty="0"/>
          </a:p>
        </p:txBody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BAF9B40D-D41F-4309-9A42-1F06EEC36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703" y="497100"/>
            <a:ext cx="1194822" cy="129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>
            <a:extLst>
              <a:ext uri="{FF2B5EF4-FFF2-40B4-BE49-F238E27FC236}">
                <a16:creationId xmlns:a16="http://schemas.microsoft.com/office/drawing/2014/main" id="{B3677B4B-E8A9-4E08-A838-F9774281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439" y="497100"/>
            <a:ext cx="1194822" cy="129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CF17922F-363E-4EF3-AA9A-F623627DA5D4}"/>
              </a:ext>
            </a:extLst>
          </p:cNvPr>
          <p:cNvSpPr txBox="1"/>
          <p:nvPr/>
        </p:nvSpPr>
        <p:spPr>
          <a:xfrm>
            <a:off x="1937192" y="3379387"/>
            <a:ext cx="2813227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(Early stage) 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Recognition of brain regions.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6147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AF6D1087-C53F-4799-9879-AFE695DF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37" y="1193747"/>
            <a:ext cx="7438588" cy="361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46DBE42-CD1B-4AB1-BEFF-1392AAD8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regions are identified in the decoding stage of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AAF863-5C3D-4BF8-86BC-98585E104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57</a:t>
            </a:fld>
            <a:endParaRPr lang="zh-TW" altLang="en-US" dirty="0"/>
          </a:p>
        </p:txBody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BAF9B40D-D41F-4309-9A42-1F06EEC36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703" y="497100"/>
            <a:ext cx="1194822" cy="129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>
            <a:extLst>
              <a:ext uri="{FF2B5EF4-FFF2-40B4-BE49-F238E27FC236}">
                <a16:creationId xmlns:a16="http://schemas.microsoft.com/office/drawing/2014/main" id="{B3677B4B-E8A9-4E08-A838-F9774281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439" y="497100"/>
            <a:ext cx="1194822" cy="129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CF17922F-363E-4EF3-AA9A-F623627DA5D4}"/>
              </a:ext>
            </a:extLst>
          </p:cNvPr>
          <p:cNvSpPr txBox="1"/>
          <p:nvPr/>
        </p:nvSpPr>
        <p:spPr>
          <a:xfrm>
            <a:off x="1937192" y="3379387"/>
            <a:ext cx="2813227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(Early stage) 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Recognition of brain regions.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19010B6-C055-40F8-8A2A-0C8D4BB2DBD0}"/>
              </a:ext>
            </a:extLst>
          </p:cNvPr>
          <p:cNvSpPr txBox="1"/>
          <p:nvPr/>
        </p:nvSpPr>
        <p:spPr>
          <a:xfrm>
            <a:off x="5011211" y="4359991"/>
            <a:ext cx="2813227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(Late stage) 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Information of less contributory regions decreases.</a:t>
            </a:r>
          </a:p>
        </p:txBody>
      </p:sp>
    </p:spTree>
    <p:extLst>
      <p:ext uri="{BB962C8B-B14F-4D97-AF65-F5344CB8AC3E}">
        <p14:creationId xmlns:p14="http://schemas.microsoft.com/office/powerpoint/2010/main" val="1750393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D60DD-9FB2-4956-96E6-6EBB6212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a</a:t>
            </a:r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altLang="zh-TW" dirty="0"/>
              <a:t>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0066F9-F839-4E37-B079-8917E8879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58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93E95A1-A11C-4A16-8F87-BB083943EA7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TW" sz="2000" dirty="0"/>
              <a:t>We use representational similarity to verify our proposed hypotheses that the translation from T1-MR to PET images comprises </a:t>
            </a:r>
            <a:r>
              <a:rPr lang="en-US" altLang="zh-TW" sz="2000" b="1" u="sng" dirty="0"/>
              <a:t>the recognition of brain tissue types</a:t>
            </a:r>
            <a:r>
              <a:rPr lang="en-US" altLang="zh-TW" sz="2000" dirty="0"/>
              <a:t> and </a:t>
            </a:r>
            <a:r>
              <a:rPr lang="en-US" altLang="zh-TW" b="1" u="sng" dirty="0"/>
              <a:t>the </a:t>
            </a:r>
            <a:r>
              <a:rPr lang="en-US" altLang="zh-TW" sz="2000" b="1" u="sng" dirty="0"/>
              <a:t>identification of brain regions</a:t>
            </a:r>
            <a:r>
              <a:rPr lang="en-US" altLang="zh-TW" sz="2000" dirty="0"/>
              <a:t>. </a:t>
            </a:r>
          </a:p>
          <a:p>
            <a:endParaRPr lang="zh-TW" altLang="en-US" dirty="0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EA9F5456-6590-42C6-874C-1D80B0508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97" y="2101019"/>
            <a:ext cx="4744918" cy="2803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21156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ECC3DA-8EE7-4F9D-AEF4-8D399B24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256B655-0D07-4C6D-9F08-7EA7237D00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B73C4B5-5089-4556-AF31-16CA70669D7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285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960CC7-022A-4FA0-8A49-2685B8B2B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FDG-PET has been extensively used to as a functional imaging to study brain.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D42D290-03EE-4FEE-A3C3-2C852490B9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D92A854-9085-4B55-AB3A-F80930218DC7}"/>
              </a:ext>
            </a:extLst>
          </p:cNvPr>
          <p:cNvSpPr txBox="1"/>
          <p:nvPr/>
        </p:nvSpPr>
        <p:spPr>
          <a:xfrm>
            <a:off x="548640" y="1195545"/>
            <a:ext cx="40233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2A2A2A"/>
                </a:solidFill>
                <a:effectLst/>
                <a:latin typeface="+mn-lt"/>
              </a:rPr>
              <a:t>PET imaging requires an intravenous injection of </a:t>
            </a:r>
            <a:r>
              <a:rPr lang="en-US" altLang="zh-TW" b="1" i="0" dirty="0">
                <a:solidFill>
                  <a:srgbClr val="2A2A2A"/>
                </a:solidFill>
                <a:effectLst/>
                <a:latin typeface="+mn-lt"/>
              </a:rPr>
              <a:t>350–750 MBq </a:t>
            </a:r>
            <a:r>
              <a:rPr lang="en-US" altLang="zh-TW" b="0" i="0" baseline="30000" dirty="0">
                <a:solidFill>
                  <a:srgbClr val="2A2A2A"/>
                </a:solidFill>
                <a:effectLst/>
                <a:latin typeface="+mn-lt"/>
              </a:rPr>
              <a:t>18</a:t>
            </a:r>
            <a:r>
              <a:rPr lang="en-US" altLang="zh-TW" b="0" i="0" dirty="0">
                <a:solidFill>
                  <a:srgbClr val="2A2A2A"/>
                </a:solidFill>
                <a:effectLst/>
                <a:latin typeface="+mn-lt"/>
              </a:rPr>
              <a:t>F-FDG (or 4</a:t>
            </a:r>
            <a:r>
              <a:rPr lang="en-US" altLang="zh-TW" dirty="0">
                <a:solidFill>
                  <a:srgbClr val="2A2A2A"/>
                </a:solidFill>
                <a:latin typeface="+mn-lt"/>
              </a:rPr>
              <a:t> MBq per kg BW</a:t>
            </a:r>
            <a:r>
              <a:rPr lang="en-US" altLang="zh-TW" b="0" i="0" dirty="0">
                <a:solidFill>
                  <a:srgbClr val="2A2A2A"/>
                </a:solidFill>
                <a:effectLst/>
                <a:latin typeface="+mn-lt"/>
              </a:rPr>
              <a:t>).</a:t>
            </a:r>
            <a:endParaRPr lang="zh-TW" altLang="en-US" dirty="0">
              <a:latin typeface="+mn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E4527AD-52D6-45DE-8323-623CB06BF82F}"/>
              </a:ext>
            </a:extLst>
          </p:cNvPr>
          <p:cNvSpPr txBox="1"/>
          <p:nvPr/>
        </p:nvSpPr>
        <p:spPr>
          <a:xfrm>
            <a:off x="0" y="4351764"/>
            <a:ext cx="49872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若每秒有一個原子衰變，其放射性活度即為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貝克勒。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例如，一克的鐳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-226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放射性活度有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37000 MBq(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百萬貝克勒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98048F3-2FDC-42AB-8B3B-0E2CE65829F3}"/>
              </a:ext>
            </a:extLst>
          </p:cNvPr>
          <p:cNvSpPr txBox="1"/>
          <p:nvPr/>
        </p:nvSpPr>
        <p:spPr>
          <a:xfrm>
            <a:off x="0" y="4828818"/>
            <a:ext cx="7155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JAIF (9/20 2011 Earthquake-report 211: A new plan set to reduce radiation emissions 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F4831F41-36DE-4F53-A3D4-27613D6DA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7" y="1776510"/>
            <a:ext cx="3499485" cy="244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E17E905-4C18-4435-9137-C352D5F980A4}"/>
              </a:ext>
            </a:extLst>
          </p:cNvPr>
          <p:cNvSpPr txBox="1"/>
          <p:nvPr/>
        </p:nvSpPr>
        <p:spPr>
          <a:xfrm>
            <a:off x="4733927" y="1195545"/>
            <a:ext cx="41108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根據東電，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2011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年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月，從核電廠釋出的放射性物質估計為</a:t>
            </a:r>
            <a:r>
              <a:rPr lang="en-US" altLang="zh-TW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200 MBq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 大約是三月事故發生初期放射線水平的四百萬分之一。</a:t>
            </a:r>
            <a:endParaRPr lang="zh-TW" altLang="en-US" dirty="0"/>
          </a:p>
        </p:txBody>
      </p:sp>
      <p:pic>
        <p:nvPicPr>
          <p:cNvPr id="5" name="圖片 4" descr="一張含有 文字, 旗幟, 標誌 的圖片&#10;&#10;自動產生的描述">
            <a:extLst>
              <a:ext uri="{FF2B5EF4-FFF2-40B4-BE49-F238E27FC236}">
                <a16:creationId xmlns:a16="http://schemas.microsoft.com/office/drawing/2014/main" id="{BC5FDE0F-C960-4ADB-8E50-3C8CCE37AB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885"/>
          <a:stretch/>
        </p:blipFill>
        <p:spPr>
          <a:xfrm>
            <a:off x="5815247" y="1944737"/>
            <a:ext cx="2021129" cy="239649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009FAAD-E0B4-4CF6-B199-251B1926DD4E}"/>
              </a:ext>
            </a:extLst>
          </p:cNvPr>
          <p:cNvSpPr/>
          <p:nvPr/>
        </p:nvSpPr>
        <p:spPr>
          <a:xfrm>
            <a:off x="5987647" y="2400734"/>
            <a:ext cx="192405" cy="167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55C9AA-7738-4086-89D7-3B48F9C3195E}"/>
              </a:ext>
            </a:extLst>
          </p:cNvPr>
          <p:cNvSpPr/>
          <p:nvPr/>
        </p:nvSpPr>
        <p:spPr>
          <a:xfrm>
            <a:off x="5980027" y="2568374"/>
            <a:ext cx="192405" cy="167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097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1239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76754" y="994200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72763" y="1005946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0" y="1066853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What if we can transfer</a:t>
            </a:r>
            <a:r>
              <a:rPr lang="zh-TW" altLang="en-US" dirty="0"/>
              <a:t> </a:t>
            </a:r>
            <a:r>
              <a:rPr lang="en-US" altLang="zh-TW" dirty="0"/>
              <a:t>T1-MRI images to FDG-PET images?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60</a:t>
            </a:fld>
            <a:endParaRPr lang="zh-TW" altLang="en-US" dirty="0"/>
          </a:p>
        </p:txBody>
      </p:sp>
      <p:pic>
        <p:nvPicPr>
          <p:cNvPr id="14" name="圖片 13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7057351C-7FA6-4EDC-9263-3092662A7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070" y="1005946"/>
            <a:ext cx="2268000" cy="2268000"/>
          </a:xfrm>
          <a:prstGeom prst="rect">
            <a:avLst/>
          </a:prstGeom>
        </p:spPr>
      </p:pic>
      <p:pic>
        <p:nvPicPr>
          <p:cNvPr id="15" name="圖片 14" descr="一張含有 齒輪, 火山口 的圖片&#10;&#10;自動產生的描述">
            <a:extLst>
              <a:ext uri="{FF2B5EF4-FFF2-40B4-BE49-F238E27FC236}">
                <a16:creationId xmlns:a16="http://schemas.microsoft.com/office/drawing/2014/main" id="{D1703160-8E0D-45B7-9F8B-D2A983863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30" y="1005946"/>
            <a:ext cx="2268000" cy="2268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DC438C5-348F-4580-8138-995FA53DAF1E}"/>
              </a:ext>
            </a:extLst>
          </p:cNvPr>
          <p:cNvSpPr txBox="1"/>
          <p:nvPr/>
        </p:nvSpPr>
        <p:spPr>
          <a:xfrm>
            <a:off x="3370074" y="196961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Any PET image</a:t>
            </a:r>
          </a:p>
          <a:p>
            <a:pPr algn="ctr"/>
            <a:r>
              <a:rPr lang="en-US" altLang="zh-TW" dirty="0"/>
              <a:t>(to indicate the</a:t>
            </a:r>
            <a:r>
              <a:rPr lang="zh-TW" altLang="en-US" dirty="0"/>
              <a:t> </a:t>
            </a:r>
            <a:r>
              <a:rPr lang="en-US" altLang="zh-TW" dirty="0"/>
              <a:t>“PET” style)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EEF84C8-7DC1-4914-B533-DFB9C62BD009}"/>
              </a:ext>
            </a:extLst>
          </p:cNvPr>
          <p:cNvSpPr txBox="1"/>
          <p:nvPr/>
        </p:nvSpPr>
        <p:spPr>
          <a:xfrm>
            <a:off x="173776" y="3071617"/>
            <a:ext cx="2392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T1-MRI images of a patient 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0DE3DAD-E84F-48CA-8FD3-B03175D85857}"/>
              </a:ext>
            </a:extLst>
          </p:cNvPr>
          <p:cNvSpPr txBox="1"/>
          <p:nvPr/>
        </p:nvSpPr>
        <p:spPr>
          <a:xfrm>
            <a:off x="6665070" y="3023175"/>
            <a:ext cx="2533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FDG-PET images of a patient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93F37AA-D58E-46F8-9E30-58C8B4F8CDF4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  <p:pic>
        <p:nvPicPr>
          <p:cNvPr id="20" name="Picture 2" descr="alt text">
            <a:extLst>
              <a:ext uri="{FF2B5EF4-FFF2-40B4-BE49-F238E27FC236}">
                <a16:creationId xmlns:a16="http://schemas.microsoft.com/office/drawing/2014/main" id="{4FAF0CD1-1E3C-48CB-94A4-2F692928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0111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843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dirty="0"/>
              <a:t> 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61</a:t>
            </a:fld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2A30E0C-D311-4926-848D-519755B85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56" y="1083135"/>
            <a:ext cx="8897101" cy="296836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7622AD-C80B-4A96-A638-34B9049FDFA1}"/>
              </a:ext>
            </a:extLst>
          </p:cNvPr>
          <p:cNvSpPr txBox="1"/>
          <p:nvPr/>
        </p:nvSpPr>
        <p:spPr>
          <a:xfrm>
            <a:off x="302455" y="4124412"/>
            <a:ext cx="8440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/>
              <a:t>Synthetic images are meaningful for subjects in both extremes of disease spectrum.</a:t>
            </a:r>
            <a:r>
              <a:rPr lang="en-US" altLang="zh-TW" sz="1200" dirty="0"/>
              <a:t> </a:t>
            </a:r>
          </a:p>
          <a:p>
            <a:pPr algn="just"/>
            <a:r>
              <a:rPr lang="en-US" altLang="zh-TW" sz="1200" dirty="0">
                <a:highlight>
                  <a:srgbClr val="FFFF00"/>
                </a:highlight>
              </a:rPr>
              <a:t>Left: CN. Middle: MCI. Right: AD.</a:t>
            </a:r>
            <a:r>
              <a:rPr lang="en-US" altLang="zh-TW" sz="1200" dirty="0"/>
              <a:t> The generated PET images show consistency of hypometabolism (less red, more yellow) with the ground truth image. </a:t>
            </a:r>
            <a:endParaRPr lang="zh-TW" altLang="en-US" sz="1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97F9F2A-09FB-41D2-BEF5-A554400CB505}"/>
              </a:ext>
            </a:extLst>
          </p:cNvPr>
          <p:cNvSpPr txBox="1"/>
          <p:nvPr/>
        </p:nvSpPr>
        <p:spPr>
          <a:xfrm>
            <a:off x="0" y="4743390"/>
            <a:ext cx="58443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H., Mehta, R., Zhou, H. H., Huang, Z., Johnson, S. C., Prabhakaran, V., &amp; Singh, V. (2019). Dual-glow: Conditional flow-based generative model for modality transfer. CVPR (pp. 10611-10620).</a:t>
            </a:r>
            <a:endParaRPr lang="zh-TW" altLang="en-US" sz="1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AC6181-5405-45DC-AF25-EB8F894B1944}"/>
              </a:ext>
            </a:extLst>
          </p:cNvPr>
          <p:cNvSpPr txBox="1"/>
          <p:nvPr/>
        </p:nvSpPr>
        <p:spPr>
          <a:xfrm>
            <a:off x="287650" y="975522"/>
            <a:ext cx="25939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MRI         real PET   Synthetic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17A3B0-C9D7-4388-A1DA-A7B13E187D75}"/>
              </a:ext>
            </a:extLst>
          </p:cNvPr>
          <p:cNvSpPr txBox="1"/>
          <p:nvPr/>
        </p:nvSpPr>
        <p:spPr>
          <a:xfrm>
            <a:off x="3350463" y="989703"/>
            <a:ext cx="25939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MRI         real PET   Prediction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558CAA8-AC0A-4EA2-BCD8-FA5E85E3FEBD}"/>
              </a:ext>
            </a:extLst>
          </p:cNvPr>
          <p:cNvSpPr txBox="1"/>
          <p:nvPr/>
        </p:nvSpPr>
        <p:spPr>
          <a:xfrm>
            <a:off x="6439864" y="989703"/>
            <a:ext cx="25939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MRI         real PET   Prediction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B73230E-5F55-4204-8110-3DCC7DCAED2C}"/>
              </a:ext>
            </a:extLst>
          </p:cNvPr>
          <p:cNvSpPr txBox="1"/>
          <p:nvPr/>
        </p:nvSpPr>
        <p:spPr>
          <a:xfrm>
            <a:off x="7470626" y="227848"/>
            <a:ext cx="1405746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MAE:    &lt; 1%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PSNR:  29.56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SSIM:   0.898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981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Intuition </a:t>
            </a:r>
            <a:r>
              <a:rPr lang="en-US" altLang="zh-TW" dirty="0"/>
              <a:t> Does the model segment/extract brain tissue type information during the translation process?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62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1554353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51" y="1568372"/>
            <a:ext cx="864000" cy="864000"/>
          </a:xfrm>
          <a:prstGeom prst="rect">
            <a:avLst/>
          </a:prstGeom>
        </p:spPr>
      </p:pic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35889" y="2000372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</p:cNvCxnSpPr>
          <p:nvPr/>
        </p:nvCxnSpPr>
        <p:spPr>
          <a:xfrm>
            <a:off x="6682740" y="2019060"/>
            <a:ext cx="912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1797139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285995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774851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2360669" y="2000372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99DD3178-3170-4762-AA1D-2EDD4148F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227133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1F173E-3213-4341-83B1-CB862DF06C0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01807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1C35A70-66FF-40F9-8B88-0E288F7075B0}"/>
              </a:ext>
            </a:extLst>
          </p:cNvPr>
          <p:cNvCxnSpPr>
            <a:cxnSpLocks/>
          </p:cNvCxnSpPr>
          <p:nvPr/>
        </p:nvCxnSpPr>
        <p:spPr>
          <a:xfrm>
            <a:off x="3812951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/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/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/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/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1F592BAE-7108-40CF-8518-3CF3F7F33477}"/>
              </a:ext>
            </a:extLst>
          </p:cNvPr>
          <p:cNvSpPr/>
          <p:nvPr/>
        </p:nvSpPr>
        <p:spPr>
          <a:xfrm>
            <a:off x="1797139" y="1676371"/>
            <a:ext cx="4954266" cy="863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Black-box transformation process</a:t>
            </a:r>
            <a:endParaRPr lang="zh-TW" altLang="en-US" b="1" dirty="0"/>
          </a:p>
        </p:txBody>
      </p:sp>
      <p:pic>
        <p:nvPicPr>
          <p:cNvPr id="51" name="圖片 50" descr="一張含有 文字 的圖片&#10;&#10;自動產生的描述">
            <a:extLst>
              <a:ext uri="{FF2B5EF4-FFF2-40B4-BE49-F238E27FC236}">
                <a16:creationId xmlns:a16="http://schemas.microsoft.com/office/drawing/2014/main" id="{94AC8D4D-47C6-4808-9239-872760CA962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2956" y="2696099"/>
            <a:ext cx="864000" cy="864000"/>
          </a:xfrm>
          <a:prstGeom prst="rect">
            <a:avLst/>
          </a:prstGeom>
        </p:spPr>
      </p:pic>
      <p:pic>
        <p:nvPicPr>
          <p:cNvPr id="52" name="圖片 51" descr="一張含有 文字, 齒輪 的圖片&#10;&#10;自動產生的描述">
            <a:extLst>
              <a:ext uri="{FF2B5EF4-FFF2-40B4-BE49-F238E27FC236}">
                <a16:creationId xmlns:a16="http://schemas.microsoft.com/office/drawing/2014/main" id="{B79293BE-0B08-4074-AB28-9BE1C0557778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2956" y="3514855"/>
            <a:ext cx="864000" cy="864000"/>
          </a:xfrm>
          <a:prstGeom prst="rect">
            <a:avLst/>
          </a:prstGeom>
        </p:spPr>
      </p:pic>
      <p:pic>
        <p:nvPicPr>
          <p:cNvPr id="53" name="圖片 52" descr="一張含有 齒輪, 火山口 的圖片&#10;&#10;自動產生的描述">
            <a:extLst>
              <a:ext uri="{FF2B5EF4-FFF2-40B4-BE49-F238E27FC236}">
                <a16:creationId xmlns:a16="http://schemas.microsoft.com/office/drawing/2014/main" id="{DDCE9849-178E-4F43-B940-73BA1135A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61" y="3143128"/>
            <a:ext cx="864000" cy="864000"/>
          </a:xfrm>
          <a:prstGeom prst="rect">
            <a:avLst/>
          </a:prstGeom>
        </p:spPr>
      </p:pic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4D8305FF-E2D7-4333-B23B-7C25256498AC}"/>
              </a:ext>
            </a:extLst>
          </p:cNvPr>
          <p:cNvCxnSpPr>
            <a:stCxn id="53" idx="3"/>
            <a:endCxn id="51" idx="1"/>
          </p:cNvCxnSpPr>
          <p:nvPr/>
        </p:nvCxnSpPr>
        <p:spPr>
          <a:xfrm flipV="1">
            <a:off x="1028661" y="3128099"/>
            <a:ext cx="2734295" cy="44702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6EE8A7D3-D419-42C5-9408-7FFDB21901AC}"/>
              </a:ext>
            </a:extLst>
          </p:cNvPr>
          <p:cNvCxnSpPr>
            <a:stCxn id="53" idx="3"/>
            <a:endCxn id="52" idx="1"/>
          </p:cNvCxnSpPr>
          <p:nvPr/>
        </p:nvCxnSpPr>
        <p:spPr>
          <a:xfrm>
            <a:off x="1028661" y="3575128"/>
            <a:ext cx="2734295" cy="3717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圖片 53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E3680672-217F-416C-8E06-1028AD5AF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3143128"/>
            <a:ext cx="864000" cy="864000"/>
          </a:xfrm>
          <a:prstGeom prst="rect">
            <a:avLst/>
          </a:prstGeom>
        </p:spPr>
      </p:pic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87230D9C-A03F-4647-8774-02DCFC1BA420}"/>
              </a:ext>
            </a:extLst>
          </p:cNvPr>
          <p:cNvCxnSpPr>
            <a:stCxn id="51" idx="3"/>
            <a:endCxn id="54" idx="1"/>
          </p:cNvCxnSpPr>
          <p:nvPr/>
        </p:nvCxnSpPr>
        <p:spPr>
          <a:xfrm>
            <a:off x="4626956" y="3128099"/>
            <a:ext cx="2866803" cy="44702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3A46F37E-61C2-4977-8AF0-B46276C34E1D}"/>
              </a:ext>
            </a:extLst>
          </p:cNvPr>
          <p:cNvCxnSpPr>
            <a:stCxn id="52" idx="3"/>
            <a:endCxn id="54" idx="1"/>
          </p:cNvCxnSpPr>
          <p:nvPr/>
        </p:nvCxnSpPr>
        <p:spPr>
          <a:xfrm flipV="1">
            <a:off x="4626956" y="3575128"/>
            <a:ext cx="2866803" cy="3717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E30167A-EF39-4A81-887A-1B350838B031}"/>
              </a:ext>
            </a:extLst>
          </p:cNvPr>
          <p:cNvSpPr txBox="1"/>
          <p:nvPr/>
        </p:nvSpPr>
        <p:spPr>
          <a:xfrm>
            <a:off x="1583341" y="427085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Segmentation </a:t>
            </a:r>
            <a:endParaRPr lang="zh-TW" altLang="en-US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A640DAA-5048-4A75-BE10-9389B1B40858}"/>
              </a:ext>
            </a:extLst>
          </p:cNvPr>
          <p:cNvSpPr txBox="1"/>
          <p:nvPr/>
        </p:nvSpPr>
        <p:spPr>
          <a:xfrm>
            <a:off x="4687591" y="4270053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Weighting, blurring and summation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423AE18-B582-4D82-BB45-9DAE258507E6}"/>
              </a:ext>
            </a:extLst>
          </p:cNvPr>
          <p:cNvSpPr txBox="1"/>
          <p:nvPr/>
        </p:nvSpPr>
        <p:spPr>
          <a:xfrm>
            <a:off x="5019322" y="2819164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 0.9</a:t>
            </a:r>
            <a:endParaRPr lang="zh-TW" altLang="en-US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D61E283-9E46-4191-A9B5-1526C63E3A08}"/>
              </a:ext>
            </a:extLst>
          </p:cNvPr>
          <p:cNvSpPr txBox="1"/>
          <p:nvPr/>
        </p:nvSpPr>
        <p:spPr>
          <a:xfrm>
            <a:off x="5056616" y="3617660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 0.1</a:t>
            </a:r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4A33106-ED8E-4E30-A83F-DB079DFFB9EF}"/>
              </a:ext>
            </a:extLst>
          </p:cNvPr>
          <p:cNvSpPr txBox="1"/>
          <p:nvPr/>
        </p:nvSpPr>
        <p:spPr>
          <a:xfrm>
            <a:off x="6626288" y="330988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30847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0460F27A-652F-4222-A684-A617B2C71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8" y="1193748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63</a:t>
            </a:fld>
            <a:endParaRPr lang="zh-TW" altLang="en-US" dirty="0"/>
          </a:p>
        </p:txBody>
      </p:sp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</a:t>
            </a:r>
          </a:p>
          <a:p>
            <a:endParaRPr lang="zh-TW" altLang="en-US" b="1" dirty="0"/>
          </a:p>
        </p:txBody>
      </p:sp>
      <p:pic>
        <p:nvPicPr>
          <p:cNvPr id="13" name="圖片 12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BA72BF4E-0448-4693-BAFB-D7F89990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9" y="4663150"/>
            <a:ext cx="453702" cy="453702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56064899-564A-4746-B58F-763AB8E39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58" y="4653391"/>
            <a:ext cx="388027" cy="38802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07F78D1-C944-4322-9F31-09E4B4AE7F40}"/>
              </a:ext>
            </a:extLst>
          </p:cNvPr>
          <p:cNvSpPr txBox="1"/>
          <p:nvPr/>
        </p:nvSpPr>
        <p:spPr>
          <a:xfrm>
            <a:off x="4983176" y="1193748"/>
            <a:ext cx="2813227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This does not explain the disparity at </a:t>
            </a:r>
            <a:r>
              <a:rPr lang="en-US" altLang="zh-TW" sz="1200" b="1" u="sng" dirty="0">
                <a:solidFill>
                  <a:srgbClr val="C00000"/>
                </a:solidFill>
              </a:rPr>
              <a:t>the late transformation stage</a:t>
            </a:r>
            <a:endParaRPr lang="zh-TW" altLang="en-US" sz="12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9526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AF6D1087-C53F-4799-9879-AFE695DF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37" y="1193747"/>
            <a:ext cx="7438588" cy="361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46DBE42-CD1B-4AB1-BEFF-1392AAD8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regions are identified in the decoding stage of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AAF863-5C3D-4BF8-86BC-98585E104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64</a:t>
            </a:fld>
            <a:endParaRPr lang="zh-TW" altLang="en-US" dirty="0"/>
          </a:p>
        </p:txBody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BAF9B40D-D41F-4309-9A42-1F06EEC36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703" y="497100"/>
            <a:ext cx="1194822" cy="129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>
            <a:extLst>
              <a:ext uri="{FF2B5EF4-FFF2-40B4-BE49-F238E27FC236}">
                <a16:creationId xmlns:a16="http://schemas.microsoft.com/office/drawing/2014/main" id="{B3677B4B-E8A9-4E08-A838-F9774281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439" y="497100"/>
            <a:ext cx="1194822" cy="129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CF17922F-363E-4EF3-AA9A-F623627DA5D4}"/>
              </a:ext>
            </a:extLst>
          </p:cNvPr>
          <p:cNvSpPr txBox="1"/>
          <p:nvPr/>
        </p:nvSpPr>
        <p:spPr>
          <a:xfrm>
            <a:off x="1937192" y="3379387"/>
            <a:ext cx="2813227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(Early stage) 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Recognition of brain regions.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19010B6-C055-40F8-8A2A-0C8D4BB2DBD0}"/>
              </a:ext>
            </a:extLst>
          </p:cNvPr>
          <p:cNvSpPr txBox="1"/>
          <p:nvPr/>
        </p:nvSpPr>
        <p:spPr>
          <a:xfrm>
            <a:off x="5011211" y="4359991"/>
            <a:ext cx="2813227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(Late stage) 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Information of less contributory regions decreases.</a:t>
            </a:r>
          </a:p>
        </p:txBody>
      </p:sp>
    </p:spTree>
    <p:extLst>
      <p:ext uri="{BB962C8B-B14F-4D97-AF65-F5344CB8AC3E}">
        <p14:creationId xmlns:p14="http://schemas.microsoft.com/office/powerpoint/2010/main" val="17841178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Intuition </a:t>
            </a:r>
            <a:r>
              <a:rPr lang="en-US" altLang="zh-TW" dirty="0"/>
              <a:t> Does the model segment/extract brain tissue type information during the translation process?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65</a:t>
            </a:fld>
            <a:endParaRPr lang="zh-TW" altLang="en-US" dirty="0"/>
          </a:p>
        </p:txBody>
      </p:sp>
      <p:pic>
        <p:nvPicPr>
          <p:cNvPr id="51" name="圖片 50" descr="一張含有 文字 的圖片&#10;&#10;自動產生的描述">
            <a:extLst>
              <a:ext uri="{FF2B5EF4-FFF2-40B4-BE49-F238E27FC236}">
                <a16:creationId xmlns:a16="http://schemas.microsoft.com/office/drawing/2014/main" id="{94AC8D4D-47C6-4808-9239-872760CA962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9800" y="1348340"/>
            <a:ext cx="864000" cy="864000"/>
          </a:xfrm>
          <a:prstGeom prst="rect">
            <a:avLst/>
          </a:prstGeom>
        </p:spPr>
      </p:pic>
      <p:pic>
        <p:nvPicPr>
          <p:cNvPr id="52" name="圖片 51" descr="一張含有 文字, 齒輪 的圖片&#10;&#10;自動產生的描述">
            <a:extLst>
              <a:ext uri="{FF2B5EF4-FFF2-40B4-BE49-F238E27FC236}">
                <a16:creationId xmlns:a16="http://schemas.microsoft.com/office/drawing/2014/main" id="{B79293BE-0B08-4074-AB28-9BE1C055777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9800" y="2167096"/>
            <a:ext cx="864000" cy="864000"/>
          </a:xfrm>
          <a:prstGeom prst="rect">
            <a:avLst/>
          </a:prstGeom>
        </p:spPr>
      </p:pic>
      <p:pic>
        <p:nvPicPr>
          <p:cNvPr id="53" name="圖片 52" descr="一張含有 齒輪, 火山口 的圖片&#10;&#10;自動產生的描述">
            <a:extLst>
              <a:ext uri="{FF2B5EF4-FFF2-40B4-BE49-F238E27FC236}">
                <a16:creationId xmlns:a16="http://schemas.microsoft.com/office/drawing/2014/main" id="{DDCE9849-178E-4F43-B940-73BA1135AC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59" y="1795369"/>
            <a:ext cx="864000" cy="864000"/>
          </a:xfrm>
          <a:prstGeom prst="rect">
            <a:avLst/>
          </a:prstGeom>
        </p:spPr>
      </p:pic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4D8305FF-E2D7-4333-B23B-7C25256498AC}"/>
              </a:ext>
            </a:extLst>
          </p:cNvPr>
          <p:cNvCxnSpPr>
            <a:stCxn id="53" idx="3"/>
            <a:endCxn id="51" idx="1"/>
          </p:cNvCxnSpPr>
          <p:nvPr/>
        </p:nvCxnSpPr>
        <p:spPr>
          <a:xfrm flipV="1">
            <a:off x="1203759" y="1780340"/>
            <a:ext cx="2016041" cy="44702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6EE8A7D3-D419-42C5-9408-7FFDB21901AC}"/>
              </a:ext>
            </a:extLst>
          </p:cNvPr>
          <p:cNvCxnSpPr>
            <a:stCxn id="53" idx="3"/>
            <a:endCxn id="52" idx="1"/>
          </p:cNvCxnSpPr>
          <p:nvPr/>
        </p:nvCxnSpPr>
        <p:spPr>
          <a:xfrm>
            <a:off x="1203759" y="2227369"/>
            <a:ext cx="2016041" cy="3717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圖片 53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E3680672-217F-416C-8E06-1028AD5AF1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8857" y="1795369"/>
            <a:ext cx="864000" cy="864000"/>
          </a:xfrm>
          <a:prstGeom prst="rect">
            <a:avLst/>
          </a:prstGeom>
        </p:spPr>
      </p:pic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87230D9C-A03F-4647-8774-02DCFC1BA420}"/>
              </a:ext>
            </a:extLst>
          </p:cNvPr>
          <p:cNvCxnSpPr>
            <a:stCxn id="51" idx="3"/>
            <a:endCxn id="54" idx="1"/>
          </p:cNvCxnSpPr>
          <p:nvPr/>
        </p:nvCxnSpPr>
        <p:spPr>
          <a:xfrm>
            <a:off x="4083800" y="1780340"/>
            <a:ext cx="3585057" cy="447029"/>
          </a:xfrm>
          <a:prstGeom prst="bentConnector3">
            <a:avLst>
              <a:gd name="adj1" fmla="val 6200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3A46F37E-61C2-4977-8AF0-B46276C34E1D}"/>
              </a:ext>
            </a:extLst>
          </p:cNvPr>
          <p:cNvCxnSpPr>
            <a:stCxn id="52" idx="3"/>
            <a:endCxn id="54" idx="1"/>
          </p:cNvCxnSpPr>
          <p:nvPr/>
        </p:nvCxnSpPr>
        <p:spPr>
          <a:xfrm flipV="1">
            <a:off x="4083800" y="2227369"/>
            <a:ext cx="3585057" cy="371727"/>
          </a:xfrm>
          <a:prstGeom prst="bentConnector3">
            <a:avLst>
              <a:gd name="adj1" fmla="val 6222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423AE18-B582-4D82-BB45-9DAE258507E6}"/>
              </a:ext>
            </a:extLst>
          </p:cNvPr>
          <p:cNvSpPr txBox="1"/>
          <p:nvPr/>
        </p:nvSpPr>
        <p:spPr>
          <a:xfrm>
            <a:off x="5194420" y="1471405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 0.9</a:t>
            </a:r>
            <a:endParaRPr lang="zh-TW" altLang="en-US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D61E283-9E46-4191-A9B5-1526C63E3A08}"/>
              </a:ext>
            </a:extLst>
          </p:cNvPr>
          <p:cNvSpPr txBox="1"/>
          <p:nvPr/>
        </p:nvSpPr>
        <p:spPr>
          <a:xfrm>
            <a:off x="5231714" y="2269901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 0.1</a:t>
            </a:r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4A33106-ED8E-4E30-A83F-DB079DFFB9EF}"/>
              </a:ext>
            </a:extLst>
          </p:cNvPr>
          <p:cNvSpPr txBox="1"/>
          <p:nvPr/>
        </p:nvSpPr>
        <p:spPr>
          <a:xfrm>
            <a:off x="6801386" y="196212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</a:t>
            </a:r>
            <a:endParaRPr lang="zh-TW" altLang="en-US" dirty="0"/>
          </a:p>
        </p:txBody>
      </p:sp>
      <p:pic>
        <p:nvPicPr>
          <p:cNvPr id="33" name="Picture 14">
            <a:extLst>
              <a:ext uri="{FF2B5EF4-FFF2-40B4-BE49-F238E27FC236}">
                <a16:creationId xmlns:a16="http://schemas.microsoft.com/office/drawing/2014/main" id="{27C29E1E-458F-4807-8DD3-EFBBE8A3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622" y="3046124"/>
            <a:ext cx="739684" cy="8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8">
            <a:extLst>
              <a:ext uri="{FF2B5EF4-FFF2-40B4-BE49-F238E27FC236}">
                <a16:creationId xmlns:a16="http://schemas.microsoft.com/office/drawing/2014/main" id="{D4202AE5-8FEA-419F-8C7B-A44CFEF9E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622" y="3981602"/>
            <a:ext cx="723059" cy="78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096C09B5-22CA-4A87-ADFC-E5FB18204D16}"/>
              </a:ext>
            </a:extLst>
          </p:cNvPr>
          <p:cNvCxnSpPr>
            <a:cxnSpLocks/>
            <a:stCxn id="53" idx="3"/>
            <a:endCxn id="33" idx="1"/>
          </p:cNvCxnSpPr>
          <p:nvPr/>
        </p:nvCxnSpPr>
        <p:spPr>
          <a:xfrm>
            <a:off x="1203759" y="2227369"/>
            <a:ext cx="3011863" cy="1220619"/>
          </a:xfrm>
          <a:prstGeom prst="bentConnector3">
            <a:avLst>
              <a:gd name="adj1" fmla="val 3330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id="{07DD6991-D2C1-4F5B-AB08-029AB11786CF}"/>
              </a:ext>
            </a:extLst>
          </p:cNvPr>
          <p:cNvCxnSpPr>
            <a:cxnSpLocks/>
            <a:stCxn id="53" idx="3"/>
            <a:endCxn id="34" idx="1"/>
          </p:cNvCxnSpPr>
          <p:nvPr/>
        </p:nvCxnSpPr>
        <p:spPr>
          <a:xfrm>
            <a:off x="1203759" y="2227369"/>
            <a:ext cx="3011863" cy="2147063"/>
          </a:xfrm>
          <a:prstGeom prst="bentConnector3">
            <a:avLst>
              <a:gd name="adj1" fmla="val 3347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2B9DF3EC-C207-444B-845B-F43AE152C068}"/>
              </a:ext>
            </a:extLst>
          </p:cNvPr>
          <p:cNvCxnSpPr>
            <a:cxnSpLocks/>
            <a:stCxn id="33" idx="3"/>
            <a:endCxn id="54" idx="1"/>
          </p:cNvCxnSpPr>
          <p:nvPr/>
        </p:nvCxnSpPr>
        <p:spPr>
          <a:xfrm flipV="1">
            <a:off x="4955306" y="2227369"/>
            <a:ext cx="2713551" cy="122061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25790987-B0C3-4989-B0CE-882F3B546323}"/>
              </a:ext>
            </a:extLst>
          </p:cNvPr>
          <p:cNvCxnSpPr>
            <a:cxnSpLocks/>
            <a:stCxn id="34" idx="3"/>
            <a:endCxn id="54" idx="1"/>
          </p:cNvCxnSpPr>
          <p:nvPr/>
        </p:nvCxnSpPr>
        <p:spPr>
          <a:xfrm flipV="1">
            <a:off x="4938681" y="2227369"/>
            <a:ext cx="2730176" cy="21470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FB82B04-41C5-49B7-949F-830C83F6068C}"/>
              </a:ext>
            </a:extLst>
          </p:cNvPr>
          <p:cNvSpPr txBox="1"/>
          <p:nvPr/>
        </p:nvSpPr>
        <p:spPr>
          <a:xfrm>
            <a:off x="5228573" y="3010450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 0.05</a:t>
            </a:r>
            <a:endParaRPr lang="zh-TW" altLang="en-US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131F87B-785B-4766-A0CF-C2ED066B569A}"/>
              </a:ext>
            </a:extLst>
          </p:cNvPr>
          <p:cNvSpPr txBox="1"/>
          <p:nvPr/>
        </p:nvSpPr>
        <p:spPr>
          <a:xfrm>
            <a:off x="5228573" y="4000635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 0.05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076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D60DD-9FB2-4956-96E6-6EBB6212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a</a:t>
            </a:r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altLang="zh-TW" dirty="0"/>
              <a:t>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0066F9-F839-4E37-B079-8917E8879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66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93E95A1-A11C-4A16-8F87-BB083943EA7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TW" sz="2000" dirty="0"/>
              <a:t>We use representational similarity to verify our proposed hypotheses that the translation from T1-MR to PET images comprises </a:t>
            </a:r>
            <a:r>
              <a:rPr lang="en-US" altLang="zh-TW" sz="2000" b="1" u="sng" dirty="0"/>
              <a:t>the recognition of brain tissue types</a:t>
            </a:r>
            <a:r>
              <a:rPr lang="en-US" altLang="zh-TW" sz="2000" dirty="0"/>
              <a:t> and </a:t>
            </a:r>
            <a:r>
              <a:rPr lang="en-US" altLang="zh-TW" b="1" u="sng" dirty="0"/>
              <a:t>the </a:t>
            </a:r>
            <a:r>
              <a:rPr lang="en-US" altLang="zh-TW" sz="2000" b="1" u="sng" dirty="0"/>
              <a:t>identification of brain regions</a:t>
            </a:r>
            <a:r>
              <a:rPr lang="en-US" altLang="zh-TW" sz="2000" dirty="0"/>
              <a:t>. </a:t>
            </a:r>
          </a:p>
          <a:p>
            <a:endParaRPr lang="zh-TW" altLang="en-US" dirty="0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EA9F5456-6590-42C6-874C-1D80B0508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97" y="2101019"/>
            <a:ext cx="4744918" cy="2803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06026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6443B2-26EC-4CF0-803F-06C013F1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EF4C004-B186-46B9-B610-F29188E822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0C687C2-ACC2-46DC-BE0A-42A96F44C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3267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89BBFE-BAC2-4686-9E21-18893460A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ighlight>
                  <a:srgbClr val="000000"/>
                </a:highlight>
              </a:rPr>
              <a:t> </a:t>
            </a:r>
            <a:r>
              <a:rPr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Limitation </a:t>
            </a:r>
            <a:r>
              <a:rPr lang="en-US" altLang="zh-TW" dirty="0">
                <a:solidFill>
                  <a:schemeClr val="bg1"/>
                </a:solidFill>
                <a:highlight>
                  <a:srgbClr val="FFFFFF"/>
                </a:highlight>
              </a:rPr>
              <a:t>ff</a:t>
            </a:r>
            <a:endParaRPr lang="zh-TW" altLang="en-US" dirty="0">
              <a:highlight>
                <a:srgbClr val="FFFFFF"/>
              </a:highlight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EADFEFB-631E-478E-9737-4E94467BAF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DB9C3A-53C6-424D-B7A2-48C8C70BF69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95250" indent="0">
              <a:buClrTx/>
              <a:buSzPct val="100000"/>
              <a:buNone/>
            </a:pPr>
            <a:r>
              <a:rPr lang="en-US" altLang="zh-TW" sz="1600" dirty="0">
                <a:solidFill>
                  <a:schemeClr val="tx1"/>
                </a:solidFill>
              </a:rPr>
              <a:t>Dataset – organs, diseases, modalities (e.g., different radioactive tracers), machines.</a:t>
            </a:r>
          </a:p>
          <a:p>
            <a:pPr marL="95250" indent="0">
              <a:buClrTx/>
              <a:buSzPct val="100000"/>
              <a:buNone/>
            </a:pPr>
            <a:r>
              <a:rPr lang="en-US" altLang="zh-TW" sz="1600" dirty="0"/>
              <a:t>Models </a:t>
            </a:r>
            <a:r>
              <a:rPr lang="en-US" altLang="zh-TW" sz="1600" dirty="0">
                <a:solidFill>
                  <a:schemeClr val="tx1"/>
                </a:solidFill>
              </a:rPr>
              <a:t>– various deep learning models.</a:t>
            </a:r>
          </a:p>
          <a:p>
            <a:pPr marL="95250" indent="0">
              <a:buClrTx/>
              <a:buSzPct val="100000"/>
              <a:buNone/>
            </a:pPr>
            <a:r>
              <a:rPr lang="en-US" altLang="zh-TW" sz="1600" dirty="0">
                <a:solidFill>
                  <a:schemeClr val="tx1"/>
                </a:solidFill>
              </a:rPr>
              <a:t>Measurement of similarity – curse of dimensionality.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60327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862839-67A4-483A-B081-BC4AF3C0C0CB}"/>
              </a:ext>
            </a:extLst>
          </p:cNvPr>
          <p:cNvSpPr/>
          <p:nvPr/>
        </p:nvSpPr>
        <p:spPr>
          <a:xfrm>
            <a:off x="5443606" y="3489169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B544BD-C987-4C6F-ADB8-BA274355FAD9}"/>
              </a:ext>
            </a:extLst>
          </p:cNvPr>
          <p:cNvSpPr/>
          <p:nvPr/>
        </p:nvSpPr>
        <p:spPr>
          <a:xfrm>
            <a:off x="1454150" y="3475058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51DF410-A384-4C4D-8671-5BFCEF61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08" y="1548729"/>
            <a:ext cx="6931619" cy="19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223419E-41B3-4B27-B0B2-9FC3EA20A261}"/>
              </a:ext>
            </a:extLst>
          </p:cNvPr>
          <p:cNvSpPr txBox="1"/>
          <p:nvPr/>
        </p:nvSpPr>
        <p:spPr>
          <a:xfrm>
            <a:off x="1187022" y="1049325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T1-weighted </a:t>
            </a:r>
            <a:r>
              <a:rPr lang="en-US" altLang="zh-TW" b="1" i="0" dirty="0">
                <a:solidFill>
                  <a:srgbClr val="202124"/>
                </a:solidFill>
                <a:effectLst/>
                <a:latin typeface="Google Sans"/>
              </a:rPr>
              <a:t>Magnetic resonance imaging</a:t>
            </a:r>
          </a:p>
          <a:p>
            <a:pPr algn="ctr"/>
            <a:r>
              <a:rPr lang="en-US" altLang="zh-TW" b="1" dirty="0">
                <a:solidFill>
                  <a:srgbClr val="202124"/>
                </a:solidFill>
                <a:latin typeface="Google Sans"/>
              </a:rPr>
              <a:t>(T1-MRI)</a:t>
            </a:r>
            <a:endParaRPr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E5787E-1700-40E9-8455-8A316BF0D749}"/>
              </a:ext>
            </a:extLst>
          </p:cNvPr>
          <p:cNvSpPr txBox="1"/>
          <p:nvPr/>
        </p:nvSpPr>
        <p:spPr>
          <a:xfrm>
            <a:off x="5117384" y="1050966"/>
            <a:ext cx="3494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 FDG</a:t>
            </a:r>
            <a:r>
              <a:rPr lang="en-US" altLang="zh-TW" b="1" baseline="30000" dirty="0"/>
              <a:t>18</a:t>
            </a:r>
            <a:r>
              <a:rPr lang="en-US" altLang="zh-TW" b="1" dirty="0"/>
              <a:t>-positron emission tomography</a:t>
            </a:r>
          </a:p>
          <a:p>
            <a:pPr algn="ctr"/>
            <a:r>
              <a:rPr lang="en-US" altLang="zh-TW" b="1" dirty="0"/>
              <a:t>(PET)</a:t>
            </a:r>
            <a:endParaRPr lang="zh-TW" altLang="en-US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E3A61E7-F860-4B1C-B63D-590E858F6D72}"/>
              </a:ext>
            </a:extLst>
          </p:cNvPr>
          <p:cNvSpPr txBox="1"/>
          <p:nvPr/>
        </p:nvSpPr>
        <p:spPr>
          <a:xfrm>
            <a:off x="3186454" y="4596641"/>
            <a:ext cx="337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err="1"/>
              <a:t>Nie</a:t>
            </a:r>
            <a:r>
              <a:rPr lang="en-US" altLang="zh-TW" sz="1100" dirty="0"/>
              <a:t>, D. (2017), Pan, Y. (2018), </a:t>
            </a:r>
          </a:p>
          <a:p>
            <a:pPr algn="ctr"/>
            <a:r>
              <a:rPr lang="en-US" altLang="zh-TW" sz="1100" dirty="0"/>
              <a:t>Sikka, A. (2018), Sun, H. (2019), Lan, H. (2020)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CDE933-0751-465C-B134-387082C9147C}"/>
              </a:ext>
            </a:extLst>
          </p:cNvPr>
          <p:cNvSpPr txBox="1"/>
          <p:nvPr/>
        </p:nvSpPr>
        <p:spPr>
          <a:xfrm>
            <a:off x="3156057" y="4261661"/>
            <a:ext cx="3403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DL-based image synthesis/translation</a:t>
            </a:r>
            <a:endParaRPr lang="zh-TW" altLang="en-US" b="1" dirty="0"/>
          </a:p>
        </p:txBody>
      </p:sp>
      <p:graphicFrame>
        <p:nvGraphicFramePr>
          <p:cNvPr id="13" name="表格 24">
            <a:extLst>
              <a:ext uri="{FF2B5EF4-FFF2-40B4-BE49-F238E27FC236}">
                <a16:creationId xmlns:a16="http://schemas.microsoft.com/office/drawing/2014/main" id="{7605265C-26FD-4C72-96BF-1003A37C0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713898"/>
              </p:ext>
            </p:extLst>
          </p:nvPr>
        </p:nvGraphicFramePr>
        <p:xfrm>
          <a:off x="364156" y="3430608"/>
          <a:ext cx="7956000" cy="79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172853807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20924755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194416103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58244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Principle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PET </a:t>
                      </a:r>
                      <a:r>
                        <a:rPr lang="en-US" altLang="zh-TW" sz="1100" dirty="0">
                          <a:solidFill>
                            <a:srgbClr val="202124"/>
                          </a:solidFill>
                          <a:latin typeface="arial" panose="020B0604020202020204" pitchFamily="34" charset="0"/>
                        </a:rPr>
                        <a:t>measures the glucose update ability of tissue to quantify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metabolic process</a:t>
                      </a:r>
                      <a:r>
                        <a:rPr lang="en-US" altLang="zh-TW" sz="1100" b="0" i="0" u="non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zh-TW" altLang="en-US" sz="11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507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Drawback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injection of radioactive tracer,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2223080"/>
                  </a:ext>
                </a:extLst>
              </a:tr>
            </a:tbl>
          </a:graphicData>
        </a:graphic>
      </p:graphicFrame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216496FC-EF2E-411F-B7B8-F17E562F76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0098" y="2164295"/>
            <a:ext cx="14111" cy="3989456"/>
          </a:xfrm>
          <a:prstGeom prst="bentConnector3">
            <a:avLst>
              <a:gd name="adj1" fmla="val 289002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DB63C29-B31B-4A23-A4B8-AAC5AD97CAF3}"/>
              </a:ext>
            </a:extLst>
          </p:cNvPr>
          <p:cNvSpPr/>
          <p:nvPr/>
        </p:nvSpPr>
        <p:spPr>
          <a:xfrm>
            <a:off x="343485" y="4130960"/>
            <a:ext cx="8355908" cy="89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95B349F-A79F-41C5-BE89-2E60F6E04D0C}"/>
              </a:ext>
            </a:extLst>
          </p:cNvPr>
          <p:cNvSpPr/>
          <p:nvPr/>
        </p:nvSpPr>
        <p:spPr>
          <a:xfrm>
            <a:off x="1266603" y="1100445"/>
            <a:ext cx="3551125" cy="31277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2909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862839-67A4-483A-B081-BC4AF3C0C0CB}"/>
              </a:ext>
            </a:extLst>
          </p:cNvPr>
          <p:cNvSpPr/>
          <p:nvPr/>
        </p:nvSpPr>
        <p:spPr>
          <a:xfrm>
            <a:off x="5443606" y="3489169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B544BD-C987-4C6F-ADB8-BA274355FAD9}"/>
              </a:ext>
            </a:extLst>
          </p:cNvPr>
          <p:cNvSpPr/>
          <p:nvPr/>
        </p:nvSpPr>
        <p:spPr>
          <a:xfrm>
            <a:off x="1454150" y="3475058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51DF410-A384-4C4D-8671-5BFCEF61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08" y="1548729"/>
            <a:ext cx="6931619" cy="19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223419E-41B3-4B27-B0B2-9FC3EA20A261}"/>
              </a:ext>
            </a:extLst>
          </p:cNvPr>
          <p:cNvSpPr txBox="1"/>
          <p:nvPr/>
        </p:nvSpPr>
        <p:spPr>
          <a:xfrm>
            <a:off x="1187022" y="1049325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T1-weighted </a:t>
            </a:r>
            <a:r>
              <a:rPr lang="en-US" altLang="zh-TW" b="1" i="0" dirty="0">
                <a:solidFill>
                  <a:srgbClr val="202124"/>
                </a:solidFill>
                <a:effectLst/>
                <a:latin typeface="Google Sans"/>
              </a:rPr>
              <a:t>Magnetic resonance imaging</a:t>
            </a:r>
          </a:p>
          <a:p>
            <a:pPr algn="ctr"/>
            <a:r>
              <a:rPr lang="en-US" altLang="zh-TW" b="1" dirty="0">
                <a:solidFill>
                  <a:srgbClr val="202124"/>
                </a:solidFill>
                <a:latin typeface="Google Sans"/>
              </a:rPr>
              <a:t>(T1-MRI)</a:t>
            </a:r>
            <a:endParaRPr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E5787E-1700-40E9-8455-8A316BF0D749}"/>
              </a:ext>
            </a:extLst>
          </p:cNvPr>
          <p:cNvSpPr txBox="1"/>
          <p:nvPr/>
        </p:nvSpPr>
        <p:spPr>
          <a:xfrm>
            <a:off x="5117384" y="1050966"/>
            <a:ext cx="3494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 FDG</a:t>
            </a:r>
            <a:r>
              <a:rPr lang="en-US" altLang="zh-TW" b="1" baseline="30000" dirty="0"/>
              <a:t>18</a:t>
            </a:r>
            <a:r>
              <a:rPr lang="en-US" altLang="zh-TW" b="1" dirty="0"/>
              <a:t>-positron emission tomography</a:t>
            </a:r>
          </a:p>
          <a:p>
            <a:pPr algn="ctr"/>
            <a:r>
              <a:rPr lang="en-US" altLang="zh-TW" b="1" dirty="0"/>
              <a:t>(PET)</a:t>
            </a:r>
            <a:endParaRPr lang="zh-TW" altLang="en-US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E3A61E7-F860-4B1C-B63D-590E858F6D72}"/>
              </a:ext>
            </a:extLst>
          </p:cNvPr>
          <p:cNvSpPr txBox="1"/>
          <p:nvPr/>
        </p:nvSpPr>
        <p:spPr>
          <a:xfrm>
            <a:off x="3186454" y="4596641"/>
            <a:ext cx="337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err="1"/>
              <a:t>Nie</a:t>
            </a:r>
            <a:r>
              <a:rPr lang="en-US" altLang="zh-TW" sz="1100" dirty="0"/>
              <a:t>, D. (2017), Pan, Y. (2018), </a:t>
            </a:r>
          </a:p>
          <a:p>
            <a:pPr algn="ctr"/>
            <a:r>
              <a:rPr lang="en-US" altLang="zh-TW" sz="1100" dirty="0"/>
              <a:t>Sikka, A. (2018), Sun, H. (2019), Lan, H. (2020)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CDE933-0751-465C-B134-387082C9147C}"/>
              </a:ext>
            </a:extLst>
          </p:cNvPr>
          <p:cNvSpPr txBox="1"/>
          <p:nvPr/>
        </p:nvSpPr>
        <p:spPr>
          <a:xfrm>
            <a:off x="3156057" y="4261661"/>
            <a:ext cx="3403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DL-based image synthesis/translation</a:t>
            </a:r>
            <a:endParaRPr lang="zh-TW" altLang="en-US" b="1" dirty="0"/>
          </a:p>
        </p:txBody>
      </p:sp>
      <p:graphicFrame>
        <p:nvGraphicFramePr>
          <p:cNvPr id="13" name="表格 24">
            <a:extLst>
              <a:ext uri="{FF2B5EF4-FFF2-40B4-BE49-F238E27FC236}">
                <a16:creationId xmlns:a16="http://schemas.microsoft.com/office/drawing/2014/main" id="{7605265C-26FD-4C72-96BF-1003A37C03FD}"/>
              </a:ext>
            </a:extLst>
          </p:cNvPr>
          <p:cNvGraphicFramePr>
            <a:graphicFrameLocks noGrp="1"/>
          </p:cNvGraphicFramePr>
          <p:nvPr/>
        </p:nvGraphicFramePr>
        <p:xfrm>
          <a:off x="364156" y="3430608"/>
          <a:ext cx="7956000" cy="79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172853807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20924755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194416103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58244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Principle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MRI uses strong magnetic fields to identify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anatomical structure </a:t>
                      </a: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of the brain.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PET </a:t>
                      </a:r>
                      <a:r>
                        <a:rPr lang="en-US" altLang="zh-TW" sz="1100" dirty="0">
                          <a:solidFill>
                            <a:srgbClr val="202124"/>
                          </a:solidFill>
                          <a:latin typeface="arial" panose="020B0604020202020204" pitchFamily="34" charset="0"/>
                        </a:rPr>
                        <a:t>measures the glucose update ability of tissue to quantify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metabolic process</a:t>
                      </a:r>
                      <a:r>
                        <a:rPr lang="en-US" altLang="zh-TW" sz="1100" b="0" i="0" u="non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zh-TW" altLang="en-US" sz="11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507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Drawback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time consuming,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injection of radioactive tracer,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2223080"/>
                  </a:ext>
                </a:extLst>
              </a:tr>
            </a:tbl>
          </a:graphicData>
        </a:graphic>
      </p:graphicFrame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216496FC-EF2E-411F-B7B8-F17E562F76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0098" y="2164295"/>
            <a:ext cx="14111" cy="3989456"/>
          </a:xfrm>
          <a:prstGeom prst="bentConnector3">
            <a:avLst>
              <a:gd name="adj1" fmla="val 289002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DB63C29-B31B-4A23-A4B8-AAC5AD97CAF3}"/>
              </a:ext>
            </a:extLst>
          </p:cNvPr>
          <p:cNvSpPr/>
          <p:nvPr/>
        </p:nvSpPr>
        <p:spPr>
          <a:xfrm>
            <a:off x="343485" y="4130960"/>
            <a:ext cx="8355908" cy="89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6022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862839-67A4-483A-B081-BC4AF3C0C0CB}"/>
              </a:ext>
            </a:extLst>
          </p:cNvPr>
          <p:cNvSpPr/>
          <p:nvPr/>
        </p:nvSpPr>
        <p:spPr>
          <a:xfrm>
            <a:off x="5443606" y="3489169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B544BD-C987-4C6F-ADB8-BA274355FAD9}"/>
              </a:ext>
            </a:extLst>
          </p:cNvPr>
          <p:cNvSpPr/>
          <p:nvPr/>
        </p:nvSpPr>
        <p:spPr>
          <a:xfrm>
            <a:off x="1454150" y="3475058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51DF410-A384-4C4D-8671-5BFCEF61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08" y="1548729"/>
            <a:ext cx="6931619" cy="19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223419E-41B3-4B27-B0B2-9FC3EA20A261}"/>
              </a:ext>
            </a:extLst>
          </p:cNvPr>
          <p:cNvSpPr txBox="1"/>
          <p:nvPr/>
        </p:nvSpPr>
        <p:spPr>
          <a:xfrm>
            <a:off x="1187022" y="1049325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T1-weighted </a:t>
            </a:r>
            <a:r>
              <a:rPr lang="en-US" altLang="zh-TW" b="1" i="0" dirty="0">
                <a:solidFill>
                  <a:srgbClr val="202124"/>
                </a:solidFill>
                <a:effectLst/>
                <a:latin typeface="Google Sans"/>
              </a:rPr>
              <a:t>Magnetic resonance imaging</a:t>
            </a:r>
          </a:p>
          <a:p>
            <a:pPr algn="ctr"/>
            <a:r>
              <a:rPr lang="en-US" altLang="zh-TW" b="1" dirty="0">
                <a:solidFill>
                  <a:srgbClr val="202124"/>
                </a:solidFill>
                <a:latin typeface="Google Sans"/>
              </a:rPr>
              <a:t>(T1-MRI)</a:t>
            </a:r>
            <a:endParaRPr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E5787E-1700-40E9-8455-8A316BF0D749}"/>
              </a:ext>
            </a:extLst>
          </p:cNvPr>
          <p:cNvSpPr txBox="1"/>
          <p:nvPr/>
        </p:nvSpPr>
        <p:spPr>
          <a:xfrm>
            <a:off x="5117384" y="1050966"/>
            <a:ext cx="3494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 FDG</a:t>
            </a:r>
            <a:r>
              <a:rPr lang="en-US" altLang="zh-TW" b="1" baseline="30000" dirty="0"/>
              <a:t>18</a:t>
            </a:r>
            <a:r>
              <a:rPr lang="en-US" altLang="zh-TW" b="1" dirty="0"/>
              <a:t>-positron emission tomography</a:t>
            </a:r>
          </a:p>
          <a:p>
            <a:pPr algn="ctr"/>
            <a:r>
              <a:rPr lang="en-US" altLang="zh-TW" b="1" dirty="0"/>
              <a:t>(PET)</a:t>
            </a:r>
            <a:endParaRPr lang="zh-TW" altLang="en-US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E3A61E7-F860-4B1C-B63D-590E858F6D72}"/>
              </a:ext>
            </a:extLst>
          </p:cNvPr>
          <p:cNvSpPr txBox="1"/>
          <p:nvPr/>
        </p:nvSpPr>
        <p:spPr>
          <a:xfrm>
            <a:off x="3186454" y="4596641"/>
            <a:ext cx="337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err="1"/>
              <a:t>Nie</a:t>
            </a:r>
            <a:r>
              <a:rPr lang="en-US" altLang="zh-TW" sz="1100" dirty="0"/>
              <a:t>, D. (2017), Pan, Y. (2018), </a:t>
            </a:r>
          </a:p>
          <a:p>
            <a:pPr algn="ctr"/>
            <a:r>
              <a:rPr lang="en-US" altLang="zh-TW" sz="1100" dirty="0"/>
              <a:t>Sikka, A. (2018), Sun, H. (2019), Lan, H. (2020)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CDE933-0751-465C-B134-387082C9147C}"/>
              </a:ext>
            </a:extLst>
          </p:cNvPr>
          <p:cNvSpPr txBox="1"/>
          <p:nvPr/>
        </p:nvSpPr>
        <p:spPr>
          <a:xfrm>
            <a:off x="3156057" y="4261661"/>
            <a:ext cx="3474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Deep learning-based image translation</a:t>
            </a:r>
            <a:endParaRPr lang="zh-TW" altLang="en-US" b="1" dirty="0"/>
          </a:p>
        </p:txBody>
      </p:sp>
      <p:graphicFrame>
        <p:nvGraphicFramePr>
          <p:cNvPr id="13" name="表格 24">
            <a:extLst>
              <a:ext uri="{FF2B5EF4-FFF2-40B4-BE49-F238E27FC236}">
                <a16:creationId xmlns:a16="http://schemas.microsoft.com/office/drawing/2014/main" id="{7605265C-26FD-4C72-96BF-1003A37C03FD}"/>
              </a:ext>
            </a:extLst>
          </p:cNvPr>
          <p:cNvGraphicFramePr>
            <a:graphicFrameLocks noGrp="1"/>
          </p:cNvGraphicFramePr>
          <p:nvPr/>
        </p:nvGraphicFramePr>
        <p:xfrm>
          <a:off x="364156" y="3430608"/>
          <a:ext cx="7956000" cy="79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172853807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20924755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194416103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58244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Principle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MRI uses strong magnetic fields to identify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anatomical structure </a:t>
                      </a: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of the brain.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PET </a:t>
                      </a:r>
                      <a:r>
                        <a:rPr lang="en-US" altLang="zh-TW" sz="1100" dirty="0">
                          <a:solidFill>
                            <a:srgbClr val="202124"/>
                          </a:solidFill>
                          <a:latin typeface="arial" panose="020B0604020202020204" pitchFamily="34" charset="0"/>
                        </a:rPr>
                        <a:t>measures the glucose update ability of tissue to quantify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metabolic process</a:t>
                      </a:r>
                      <a:r>
                        <a:rPr lang="en-US" altLang="zh-TW" sz="1100" b="0" i="0" u="non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zh-TW" altLang="en-US" sz="11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507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Drawback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time consuming,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injection of radioactive tracer,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2223080"/>
                  </a:ext>
                </a:extLst>
              </a:tr>
            </a:tbl>
          </a:graphicData>
        </a:graphic>
      </p:graphicFrame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216496FC-EF2E-411F-B7B8-F17E562F76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0098" y="2164295"/>
            <a:ext cx="14111" cy="3989456"/>
          </a:xfrm>
          <a:prstGeom prst="bentConnector3">
            <a:avLst>
              <a:gd name="adj1" fmla="val 289002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747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1" id="{E0AFB92F-F3F4-4DC1-B872-E77EA38FD1E4}" vid="{3C7A1D5B-2F94-4E86-8BD7-286587108D5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PPT灰框範本_乾淨</Template>
  <TotalTime>3209</TotalTime>
  <Words>4719</Words>
  <Application>Microsoft Office PowerPoint</Application>
  <PresentationFormat>如螢幕大小 (16:9)</PresentationFormat>
  <Paragraphs>576</Paragraphs>
  <Slides>68</Slides>
  <Notes>49</Notes>
  <HiddenSlides>3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76" baseType="lpstr">
      <vt:lpstr>Google Sans</vt:lpstr>
      <vt:lpstr>NexusSerif</vt:lpstr>
      <vt:lpstr>Arial</vt:lpstr>
      <vt:lpstr>Arial</vt:lpstr>
      <vt:lpstr>Calibri</vt:lpstr>
      <vt:lpstr>Cambria Math</vt:lpstr>
      <vt:lpstr>Wingdings</vt:lpstr>
      <vt:lpstr>Office 佈景主題</vt:lpstr>
      <vt:lpstr>Demystifying T1-MRI to FDG18-PET Image Translation via Representational Similarity</vt:lpstr>
      <vt:lpstr>Take home message</vt:lpstr>
      <vt:lpstr> Introduction  FDG-PET has been extensively used to as a functional imaging to study brain.</vt:lpstr>
      <vt:lpstr> Introduction  FDG-PET has been extensively used to as a functional imaging to study brain.</vt:lpstr>
      <vt:lpstr> Introduction  FDG-PET has been extensively used to as a functional imaging to study brain.</vt:lpstr>
      <vt:lpstr> Introduction  FDG-PET has been extensively used to as a functional imaging to study brain.</vt:lpstr>
      <vt:lpstr> Introduction  There is a growing research trend in using AI for cross-modality medical image translation.</vt:lpstr>
      <vt:lpstr> Introduction  There is a growing research trend in using AI for cross-modality medical image translation.</vt:lpstr>
      <vt:lpstr> Introduction  There is a growing research trend in using AI for cross-modality medical image translation.</vt:lpstr>
      <vt:lpstr> Introduction  There is a growing research trend in using AI for cross-modality medical image translation.</vt:lpstr>
      <vt:lpstr> Preliminary  Nowadays, we can translate images into different styles.</vt:lpstr>
      <vt:lpstr> Preliminary  Nowadays, we can translate images into different styles.</vt:lpstr>
      <vt:lpstr> Preliminary  Nowadays, we can translate images into different styles.</vt:lpstr>
      <vt:lpstr> Preliminary  Nowadays, we can translate images into different styles.</vt:lpstr>
      <vt:lpstr> Preliminary  Nowadays, we can translate images into different styles.</vt:lpstr>
      <vt:lpstr> Preliminary  Nowadays, we can translate images into different styles.</vt:lpstr>
      <vt:lpstr> Preliminary  Nowadays, we can translate images into different styles.</vt:lpstr>
      <vt:lpstr> Preliminary  Nowadays, we can translate images into different styles.</vt:lpstr>
      <vt:lpstr> Introduction  What if we can transfer T1-MRI images to FDG-PET images?</vt:lpstr>
      <vt:lpstr> Introduction  There is a growing research trend in using AI for cross-modality medical image translation.</vt:lpstr>
      <vt:lpstr> Introduction  There is a growing research trend in using AI for cross-modality medical image translation.</vt:lpstr>
      <vt:lpstr> Introduction  There is a growing research trend in using AI for cross-modality medical image translation.</vt:lpstr>
      <vt:lpstr> Introduction  However, there are several major concerns when it comes to clinical applications.</vt:lpstr>
      <vt:lpstr> Introduction  Even more, deep learning models remain black-box for most AI scientists.</vt:lpstr>
      <vt:lpstr> Motivation  We don’t know how deep learning models translate T1-MRI images to FDG-PET images?</vt:lpstr>
      <vt:lpstr> Motivation  We don’t know how deep learning models translate T1-MRI images to FDG-PET images?</vt:lpstr>
      <vt:lpstr> Motivation  We don’t know how deep learning models translate T1-MRI images to FDG-PET images?</vt:lpstr>
      <vt:lpstr> Motivation   Statement of purpose</vt:lpstr>
      <vt:lpstr> Motivation    Statement of purpose</vt:lpstr>
      <vt:lpstr> Motivation  The basic imaging principles of T1-MRI and FDG-PET.</vt:lpstr>
      <vt:lpstr> Motivation   Statement of purpose</vt:lpstr>
      <vt:lpstr> Intuition  Does the model segment/extract brain tissue type information during the translation process?</vt:lpstr>
      <vt:lpstr> Intuition  Does the model segment/extract brain tissue type information during the translation process?</vt:lpstr>
      <vt:lpstr> Intuition  Does the model segment/extract brain tissue type information during the translation process?</vt:lpstr>
      <vt:lpstr> Intuition  Does the model segment/extract brain tissue type information during the translation process?</vt:lpstr>
      <vt:lpstr> Method  Deep learning model is a couple of non-linear transformation functions.</vt:lpstr>
      <vt:lpstr> Method  Deep learning model is a couple of non-linear transformation functions.</vt:lpstr>
      <vt:lpstr> Method  Deep learning model is a couple of non-linear transformation functions.</vt:lpstr>
      <vt:lpstr> Method  Compute the similarity between the intermediate (transformed) data and the GM/WM data.</vt:lpstr>
      <vt:lpstr> Method  Compute the similarity between the intermediate (transformed) data and the GM/WM data.</vt:lpstr>
      <vt:lpstr> Method  Compute the similarity between the intermediate (transformed) data and the GM/WM data.</vt:lpstr>
      <vt:lpstr> Method  Compute the similarity between the intermediate (transformed) data and the GM/WM data.</vt:lpstr>
      <vt:lpstr> Method  Compute the similarity between the intermediate (transformed) data and the GM/WM data.</vt:lpstr>
      <vt:lpstr> Method  Compute the similarity between the intermediate (transformed) data and the GM/WM data.</vt:lpstr>
      <vt:lpstr> Method d</vt:lpstr>
      <vt:lpstr> Results  Brain tissues are segmented in the early encoding stage of image translation.</vt:lpstr>
      <vt:lpstr> Results  Brain tissues are segmented in the early encoding stage of image translation.</vt:lpstr>
      <vt:lpstr> Results  Brain tissues are segmented in the early encoding stage of image translation.</vt:lpstr>
      <vt:lpstr> Results  Brain tissues are segmented in the early encoding stage of image translation.</vt:lpstr>
      <vt:lpstr> Results  Brain tissues are segmented in the early encoding stage of image translation.</vt:lpstr>
      <vt:lpstr> Results  Brain tissues are segmented in the early encoding stage of image translation.</vt:lpstr>
      <vt:lpstr> Results  Brain tissues are segmented in the early encoding stage of image translation.</vt:lpstr>
      <vt:lpstr> Results  Brain tissues are segmented in the early encoding stage of image translation.</vt:lpstr>
      <vt:lpstr> Hypothesis  Deep learning models learn to segment brain regions.</vt:lpstr>
      <vt:lpstr> Results  Brain regions are identified in the decoding stage of translation.</vt:lpstr>
      <vt:lpstr> Results  Brain regions are identified in the decoding stage of translation.</vt:lpstr>
      <vt:lpstr> Results  Brain regions are identified in the decoding stage of translation.</vt:lpstr>
      <vt:lpstr> Results a   </vt:lpstr>
      <vt:lpstr>PowerPoint 簡報</vt:lpstr>
      <vt:lpstr> Introduction  What if we can transfer T1-MRI images to FDG-PET images?</vt:lpstr>
      <vt:lpstr> Introduction  There is a growing research trend in using AI for cross-modality medical image translation.</vt:lpstr>
      <vt:lpstr> Intuition  Does the model segment/extract brain tissue type information during the translation process?</vt:lpstr>
      <vt:lpstr> Results  Brain tissues are segmented in the early encoding stage of image translation.</vt:lpstr>
      <vt:lpstr> Results  Brain regions are identified in the decoding stage of translation.</vt:lpstr>
      <vt:lpstr> Intuition  Does the model segment/extract brain tissue type information during the translation process?</vt:lpstr>
      <vt:lpstr> Results a   </vt:lpstr>
      <vt:lpstr>PowerPoint 簡報</vt:lpstr>
      <vt:lpstr> Limitation 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Ph.D. Program</dc:title>
  <dc:creator>柏成</dc:creator>
  <cp:lastModifiedBy>柏成</cp:lastModifiedBy>
  <cp:revision>72</cp:revision>
  <dcterms:created xsi:type="dcterms:W3CDTF">2021-10-20T15:50:20Z</dcterms:created>
  <dcterms:modified xsi:type="dcterms:W3CDTF">2022-02-16T17:16:51Z</dcterms:modified>
</cp:coreProperties>
</file>